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4"/>
  </p:notesMasterIdLst>
  <p:sldIdLst>
    <p:sldId id="328"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0" r:id="rId24"/>
    <p:sldId id="318" r:id="rId25"/>
    <p:sldId id="319" r:id="rId26"/>
    <p:sldId id="320" r:id="rId27"/>
    <p:sldId id="321" r:id="rId28"/>
    <p:sldId id="322" r:id="rId29"/>
    <p:sldId id="326" r:id="rId30"/>
    <p:sldId id="283" r:id="rId31"/>
    <p:sldId id="315" r:id="rId32"/>
    <p:sldId id="316" r:id="rId33"/>
    <p:sldId id="284" r:id="rId34"/>
    <p:sldId id="285" r:id="rId35"/>
    <p:sldId id="327"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9" r:id="rId57"/>
    <p:sldId id="317" r:id="rId58"/>
    <p:sldId id="323" r:id="rId59"/>
    <p:sldId id="329" r:id="rId60"/>
    <p:sldId id="324" r:id="rId61"/>
    <p:sldId id="325" r:id="rId62"/>
    <p:sldId id="282"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103842-11FC-4FEE-A209-4E238C7E8A13}" type="datetimeFigureOut">
              <a:rPr lang="en-US" smtClean="0"/>
              <a:t>7/10/2020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A33714-DCB4-4C08-AC9B-BAC85CB1E0B1}" type="slidenum">
              <a:rPr lang="en-US" smtClean="0"/>
              <a:t>‹#›</a:t>
            </a:fld>
            <a:endParaRPr lang="en-US"/>
          </a:p>
        </p:txBody>
      </p:sp>
    </p:spTree>
    <p:extLst>
      <p:ext uri="{BB962C8B-B14F-4D97-AF65-F5344CB8AC3E}">
        <p14:creationId xmlns:p14="http://schemas.microsoft.com/office/powerpoint/2010/main" val="2213956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EA34DE-37D5-4C27-A3E1-98105175F20B}" type="slidenum">
              <a:rPr lang="en-US" smtClean="0"/>
              <a:t>4</a:t>
            </a:fld>
            <a:endParaRPr lang="en-US"/>
          </a:p>
        </p:txBody>
      </p:sp>
    </p:spTree>
    <p:extLst>
      <p:ext uri="{BB962C8B-B14F-4D97-AF65-F5344CB8AC3E}">
        <p14:creationId xmlns:p14="http://schemas.microsoft.com/office/powerpoint/2010/main" val="1537880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38</a:t>
            </a:fld>
            <a:endParaRPr lang="en-US" dirty="0"/>
          </a:p>
        </p:txBody>
      </p:sp>
    </p:spTree>
    <p:extLst>
      <p:ext uri="{BB962C8B-B14F-4D97-AF65-F5344CB8AC3E}">
        <p14:creationId xmlns:p14="http://schemas.microsoft.com/office/powerpoint/2010/main" val="2406114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39</a:t>
            </a:fld>
            <a:endParaRPr lang="en-US" dirty="0"/>
          </a:p>
        </p:txBody>
      </p:sp>
    </p:spTree>
    <p:extLst>
      <p:ext uri="{BB962C8B-B14F-4D97-AF65-F5344CB8AC3E}">
        <p14:creationId xmlns:p14="http://schemas.microsoft.com/office/powerpoint/2010/main" val="1342842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40</a:t>
            </a:fld>
            <a:endParaRPr lang="en-US" dirty="0"/>
          </a:p>
        </p:txBody>
      </p:sp>
    </p:spTree>
    <p:extLst>
      <p:ext uri="{BB962C8B-B14F-4D97-AF65-F5344CB8AC3E}">
        <p14:creationId xmlns:p14="http://schemas.microsoft.com/office/powerpoint/2010/main" val="1618506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41</a:t>
            </a:fld>
            <a:endParaRPr lang="en-US" dirty="0"/>
          </a:p>
        </p:txBody>
      </p:sp>
    </p:spTree>
    <p:extLst>
      <p:ext uri="{BB962C8B-B14F-4D97-AF65-F5344CB8AC3E}">
        <p14:creationId xmlns:p14="http://schemas.microsoft.com/office/powerpoint/2010/main" val="3986985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42</a:t>
            </a:fld>
            <a:endParaRPr lang="en-US" dirty="0"/>
          </a:p>
        </p:txBody>
      </p:sp>
    </p:spTree>
    <p:extLst>
      <p:ext uri="{BB962C8B-B14F-4D97-AF65-F5344CB8AC3E}">
        <p14:creationId xmlns:p14="http://schemas.microsoft.com/office/powerpoint/2010/main" val="1776498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43</a:t>
            </a:fld>
            <a:endParaRPr lang="en-US" dirty="0"/>
          </a:p>
        </p:txBody>
      </p:sp>
    </p:spTree>
    <p:extLst>
      <p:ext uri="{BB962C8B-B14F-4D97-AF65-F5344CB8AC3E}">
        <p14:creationId xmlns:p14="http://schemas.microsoft.com/office/powerpoint/2010/main" val="1239911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44</a:t>
            </a:fld>
            <a:endParaRPr lang="en-US" dirty="0"/>
          </a:p>
        </p:txBody>
      </p:sp>
    </p:spTree>
    <p:extLst>
      <p:ext uri="{BB962C8B-B14F-4D97-AF65-F5344CB8AC3E}">
        <p14:creationId xmlns:p14="http://schemas.microsoft.com/office/powerpoint/2010/main" val="3020722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45</a:t>
            </a:fld>
            <a:endParaRPr lang="en-US" dirty="0"/>
          </a:p>
        </p:txBody>
      </p:sp>
    </p:spTree>
    <p:extLst>
      <p:ext uri="{BB962C8B-B14F-4D97-AF65-F5344CB8AC3E}">
        <p14:creationId xmlns:p14="http://schemas.microsoft.com/office/powerpoint/2010/main" val="2742300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46</a:t>
            </a:fld>
            <a:endParaRPr lang="en-US" dirty="0"/>
          </a:p>
        </p:txBody>
      </p:sp>
    </p:spTree>
    <p:extLst>
      <p:ext uri="{BB962C8B-B14F-4D97-AF65-F5344CB8AC3E}">
        <p14:creationId xmlns:p14="http://schemas.microsoft.com/office/powerpoint/2010/main" val="2066601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47</a:t>
            </a:fld>
            <a:endParaRPr lang="en-US" dirty="0"/>
          </a:p>
        </p:txBody>
      </p:sp>
    </p:spTree>
    <p:extLst>
      <p:ext uri="{BB962C8B-B14F-4D97-AF65-F5344CB8AC3E}">
        <p14:creationId xmlns:p14="http://schemas.microsoft.com/office/powerpoint/2010/main" val="4024493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30</a:t>
            </a:fld>
            <a:endParaRPr lang="en-US" dirty="0"/>
          </a:p>
        </p:txBody>
      </p:sp>
    </p:spTree>
    <p:extLst>
      <p:ext uri="{BB962C8B-B14F-4D97-AF65-F5344CB8AC3E}">
        <p14:creationId xmlns:p14="http://schemas.microsoft.com/office/powerpoint/2010/main" val="3183754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48</a:t>
            </a:fld>
            <a:endParaRPr lang="en-US" dirty="0"/>
          </a:p>
        </p:txBody>
      </p:sp>
    </p:spTree>
    <p:extLst>
      <p:ext uri="{BB962C8B-B14F-4D97-AF65-F5344CB8AC3E}">
        <p14:creationId xmlns:p14="http://schemas.microsoft.com/office/powerpoint/2010/main" val="4153311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49</a:t>
            </a:fld>
            <a:endParaRPr lang="en-US" dirty="0"/>
          </a:p>
        </p:txBody>
      </p:sp>
    </p:spTree>
    <p:extLst>
      <p:ext uri="{BB962C8B-B14F-4D97-AF65-F5344CB8AC3E}">
        <p14:creationId xmlns:p14="http://schemas.microsoft.com/office/powerpoint/2010/main" val="932834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50</a:t>
            </a:fld>
            <a:endParaRPr lang="en-US" dirty="0"/>
          </a:p>
        </p:txBody>
      </p:sp>
    </p:spTree>
    <p:extLst>
      <p:ext uri="{BB962C8B-B14F-4D97-AF65-F5344CB8AC3E}">
        <p14:creationId xmlns:p14="http://schemas.microsoft.com/office/powerpoint/2010/main" val="824317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51</a:t>
            </a:fld>
            <a:endParaRPr lang="en-US" dirty="0"/>
          </a:p>
        </p:txBody>
      </p:sp>
    </p:spTree>
    <p:extLst>
      <p:ext uri="{BB962C8B-B14F-4D97-AF65-F5344CB8AC3E}">
        <p14:creationId xmlns:p14="http://schemas.microsoft.com/office/powerpoint/2010/main" val="863321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52</a:t>
            </a:fld>
            <a:endParaRPr lang="en-US" dirty="0"/>
          </a:p>
        </p:txBody>
      </p:sp>
    </p:spTree>
    <p:extLst>
      <p:ext uri="{BB962C8B-B14F-4D97-AF65-F5344CB8AC3E}">
        <p14:creationId xmlns:p14="http://schemas.microsoft.com/office/powerpoint/2010/main" val="28099052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53</a:t>
            </a:fld>
            <a:endParaRPr lang="en-US" dirty="0"/>
          </a:p>
        </p:txBody>
      </p:sp>
    </p:spTree>
    <p:extLst>
      <p:ext uri="{BB962C8B-B14F-4D97-AF65-F5344CB8AC3E}">
        <p14:creationId xmlns:p14="http://schemas.microsoft.com/office/powerpoint/2010/main" val="3557920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54</a:t>
            </a:fld>
            <a:endParaRPr lang="en-US" dirty="0"/>
          </a:p>
        </p:txBody>
      </p:sp>
    </p:spTree>
    <p:extLst>
      <p:ext uri="{BB962C8B-B14F-4D97-AF65-F5344CB8AC3E}">
        <p14:creationId xmlns:p14="http://schemas.microsoft.com/office/powerpoint/2010/main" val="1135215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55</a:t>
            </a:fld>
            <a:endParaRPr lang="en-US" dirty="0"/>
          </a:p>
        </p:txBody>
      </p:sp>
    </p:spTree>
    <p:extLst>
      <p:ext uri="{BB962C8B-B14F-4D97-AF65-F5344CB8AC3E}">
        <p14:creationId xmlns:p14="http://schemas.microsoft.com/office/powerpoint/2010/main" val="13648360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56</a:t>
            </a:fld>
            <a:endParaRPr lang="en-US" dirty="0"/>
          </a:p>
        </p:txBody>
      </p:sp>
    </p:spTree>
    <p:extLst>
      <p:ext uri="{BB962C8B-B14F-4D97-AF65-F5344CB8AC3E}">
        <p14:creationId xmlns:p14="http://schemas.microsoft.com/office/powerpoint/2010/main" val="14152110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57</a:t>
            </a:fld>
            <a:endParaRPr lang="en-US" dirty="0"/>
          </a:p>
        </p:txBody>
      </p:sp>
    </p:spTree>
    <p:extLst>
      <p:ext uri="{BB962C8B-B14F-4D97-AF65-F5344CB8AC3E}">
        <p14:creationId xmlns:p14="http://schemas.microsoft.com/office/powerpoint/2010/main" val="111569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31</a:t>
            </a:fld>
            <a:endParaRPr lang="en-US" dirty="0"/>
          </a:p>
        </p:txBody>
      </p:sp>
    </p:spTree>
    <p:extLst>
      <p:ext uri="{BB962C8B-B14F-4D97-AF65-F5344CB8AC3E}">
        <p14:creationId xmlns:p14="http://schemas.microsoft.com/office/powerpoint/2010/main" val="2076641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32</a:t>
            </a:fld>
            <a:endParaRPr lang="en-US" dirty="0"/>
          </a:p>
        </p:txBody>
      </p:sp>
    </p:spTree>
    <p:extLst>
      <p:ext uri="{BB962C8B-B14F-4D97-AF65-F5344CB8AC3E}">
        <p14:creationId xmlns:p14="http://schemas.microsoft.com/office/powerpoint/2010/main" val="2076641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33</a:t>
            </a:fld>
            <a:endParaRPr lang="en-US" dirty="0"/>
          </a:p>
        </p:txBody>
      </p:sp>
    </p:spTree>
    <p:extLst>
      <p:ext uri="{BB962C8B-B14F-4D97-AF65-F5344CB8AC3E}">
        <p14:creationId xmlns:p14="http://schemas.microsoft.com/office/powerpoint/2010/main" val="2774789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34</a:t>
            </a:fld>
            <a:endParaRPr lang="en-US" dirty="0"/>
          </a:p>
        </p:txBody>
      </p:sp>
    </p:spTree>
    <p:extLst>
      <p:ext uri="{BB962C8B-B14F-4D97-AF65-F5344CB8AC3E}">
        <p14:creationId xmlns:p14="http://schemas.microsoft.com/office/powerpoint/2010/main" val="807241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35</a:t>
            </a:fld>
            <a:endParaRPr lang="en-US" dirty="0"/>
          </a:p>
        </p:txBody>
      </p:sp>
    </p:spTree>
    <p:extLst>
      <p:ext uri="{BB962C8B-B14F-4D97-AF65-F5344CB8AC3E}">
        <p14:creationId xmlns:p14="http://schemas.microsoft.com/office/powerpoint/2010/main" val="3517143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36</a:t>
            </a:fld>
            <a:endParaRPr lang="en-US" dirty="0"/>
          </a:p>
        </p:txBody>
      </p:sp>
    </p:spTree>
    <p:extLst>
      <p:ext uri="{BB962C8B-B14F-4D97-AF65-F5344CB8AC3E}">
        <p14:creationId xmlns:p14="http://schemas.microsoft.com/office/powerpoint/2010/main" val="1527434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37</a:t>
            </a:fld>
            <a:endParaRPr lang="en-US" dirty="0"/>
          </a:p>
        </p:txBody>
      </p:sp>
    </p:spTree>
    <p:extLst>
      <p:ext uri="{BB962C8B-B14F-4D97-AF65-F5344CB8AC3E}">
        <p14:creationId xmlns:p14="http://schemas.microsoft.com/office/powerpoint/2010/main" val="1919080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41791DAC-BA42-45A7-AB91-38A5786FB599}" type="datetimeFigureOut">
              <a:rPr lang="en-US" smtClean="0"/>
              <a:t>7/10/2020</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51A03ACC-FF41-4F35-B566-42B88680C85D}" type="slidenum">
              <a:rPr lang="en-US" smtClean="0"/>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1791DAC-BA42-45A7-AB91-38A5786FB599}" type="datetimeFigureOut">
              <a:rPr lang="en-US" smtClean="0"/>
              <a:t>7/10/2020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1A03ACC-FF41-4F35-B566-42B88680C85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1791DAC-BA42-45A7-AB91-38A5786FB599}" type="datetimeFigureOut">
              <a:rPr lang="en-US" smtClean="0"/>
              <a:t>7/10/2020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1A03ACC-FF41-4F35-B566-42B88680C85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1791DAC-BA42-45A7-AB91-38A5786FB599}" type="datetimeFigureOut">
              <a:rPr lang="en-US" smtClean="0"/>
              <a:t>7/10/2020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1A03ACC-FF41-4F35-B566-42B88680C85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1791DAC-BA42-45A7-AB91-38A5786FB599}" type="datetimeFigureOut">
              <a:rPr lang="en-US" smtClean="0"/>
              <a:t>7/10/2020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1A03ACC-FF41-4F35-B566-42B88680C85D}" type="slidenum">
              <a:rPr lang="en-US" smtClean="0"/>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1791DAC-BA42-45A7-AB91-38A5786FB599}" type="datetimeFigureOut">
              <a:rPr lang="en-US" smtClean="0"/>
              <a:t>7/10/2020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1A03ACC-FF41-4F35-B566-42B88680C85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1791DAC-BA42-45A7-AB91-38A5786FB599}" type="datetimeFigureOut">
              <a:rPr lang="en-US" smtClean="0"/>
              <a:t>7/10/2020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1A03ACC-FF41-4F35-B566-42B88680C85D}" type="slidenum">
              <a:rPr lang="en-US" smtClean="0"/>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1791DAC-BA42-45A7-AB91-38A5786FB599}" type="datetimeFigureOut">
              <a:rPr lang="en-US" smtClean="0"/>
              <a:t>7/10/2020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1A03ACC-FF41-4F35-B566-42B88680C85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1791DAC-BA42-45A7-AB91-38A5786FB599}" type="datetimeFigureOut">
              <a:rPr lang="en-US" smtClean="0"/>
              <a:t>7/10/2020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1A03ACC-FF41-4F35-B566-42B88680C85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1791DAC-BA42-45A7-AB91-38A5786FB599}" type="datetimeFigureOut">
              <a:rPr lang="en-US" smtClean="0"/>
              <a:t>7/10/2020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1A03ACC-FF41-4F35-B566-42B88680C85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41791DAC-BA42-45A7-AB91-38A5786FB599}" type="datetimeFigureOut">
              <a:rPr lang="en-US" smtClean="0"/>
              <a:t>7/10/2020</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51A03ACC-FF41-4F35-B566-42B88680C85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41791DAC-BA42-45A7-AB91-38A5786FB599}" type="datetimeFigureOut">
              <a:rPr lang="en-US" smtClean="0"/>
              <a:t>7/10/2020</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51A03ACC-FF41-4F35-B566-42B88680C85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mentalhealthusa.org/" TargetMode="External"/><Relationship Id="rId2" Type="http://schemas.openxmlformats.org/officeDocument/2006/relationships/hyperlink" Target="mailto:valeries@MentalHealthUSA.org"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hyperlink" Target="http://www.mentalhealthusa.org/" TargetMode="External"/><Relationship Id="rId2" Type="http://schemas.openxmlformats.org/officeDocument/2006/relationships/hyperlink" Target="mailto:valeries@MentalHealthUSA.org"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mentalhealthusa.org/"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0661" y="2895600"/>
            <a:ext cx="7696200" cy="1477328"/>
          </a:xfrm>
          <a:prstGeom prst="rect">
            <a:avLst/>
          </a:prstGeom>
          <a:noFill/>
        </p:spPr>
        <p:txBody>
          <a:bodyPr wrap="square" rtlCol="0">
            <a:spAutoFit/>
          </a:bodyPr>
          <a:lstStyle/>
          <a:p>
            <a:pPr algn="ctr"/>
            <a:r>
              <a:rPr lang="en-US" sz="2400" u="sng" dirty="0">
                <a:latin typeface="Calibri" panose="020F0502020204030204" pitchFamily="34" charset="0"/>
                <a:cs typeface="Calibri" panose="020F0502020204030204" pitchFamily="34" charset="0"/>
              </a:rPr>
              <a:t>Our Mission</a:t>
            </a:r>
            <a:r>
              <a:rPr lang="en-US" sz="2400" dirty="0">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rPr>
              <a:t>Creating </a:t>
            </a:r>
            <a:r>
              <a:rPr lang="en-US" sz="2400" dirty="0">
                <a:latin typeface="Calibri" panose="020F0502020204030204" pitchFamily="34" charset="0"/>
                <a:cs typeface="Calibri" panose="020F0502020204030204" pitchFamily="34" charset="0"/>
              </a:rPr>
              <a:t>caring, supportive communities for individuals living with mental health difficulties and their families.</a:t>
            </a:r>
          </a:p>
          <a:p>
            <a:endParaRPr lang="en-US" dirty="0"/>
          </a:p>
        </p:txBody>
      </p:sp>
      <p:sp>
        <p:nvSpPr>
          <p:cNvPr id="3" name="TextBox 2"/>
          <p:cNvSpPr txBox="1"/>
          <p:nvPr/>
        </p:nvSpPr>
        <p:spPr>
          <a:xfrm>
            <a:off x="685800" y="4650657"/>
            <a:ext cx="7696200" cy="830997"/>
          </a:xfrm>
          <a:prstGeom prst="rect">
            <a:avLst/>
          </a:prstGeom>
          <a:noFill/>
        </p:spPr>
        <p:txBody>
          <a:bodyPr wrap="square" rtlCol="0">
            <a:spAutoFit/>
          </a:bodyPr>
          <a:lstStyle/>
          <a:p>
            <a:pPr algn="ctr"/>
            <a:r>
              <a:rPr lang="en-US" sz="2400" u="sng" dirty="0" smtClean="0">
                <a:latin typeface="Calibri" panose="020F0502020204030204" pitchFamily="34" charset="0"/>
                <a:cs typeface="Calibri" panose="020F0502020204030204" pitchFamily="34" charset="0"/>
              </a:rPr>
              <a:t>Our Vision</a:t>
            </a:r>
            <a:r>
              <a:rPr lang="en-US" sz="2400" dirty="0" smtClean="0">
                <a:latin typeface="Calibri" panose="020F0502020204030204" pitchFamily="34" charset="0"/>
                <a:cs typeface="Calibri" panose="020F0502020204030204" pitchFamily="34" charset="0"/>
              </a:rPr>
              <a:t>:  Transformation of the Traditional Approach and Treatment of Mental Illness.</a:t>
            </a:r>
            <a:endParaRPr lang="en-US" sz="24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1686" y="61450"/>
            <a:ext cx="2834150" cy="2834150"/>
          </a:xfrm>
          <a:prstGeom prst="rect">
            <a:avLst/>
          </a:prstGeom>
        </p:spPr>
      </p:pic>
    </p:spTree>
    <p:extLst>
      <p:ext uri="{BB962C8B-B14F-4D97-AF65-F5344CB8AC3E}">
        <p14:creationId xmlns:p14="http://schemas.microsoft.com/office/powerpoint/2010/main" val="3448402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67438627"/>
      </p:ext>
    </p:extLst>
  </p:cSld>
  <p:clrMapOvr>
    <a:masterClrMapping/>
  </p:clrMapOvr>
  <mc:AlternateContent xmlns:mc="http://schemas.openxmlformats.org/markup-compatibility/2006" xmlns:p14="http://schemas.microsoft.com/office/powerpoint/2010/main">
    <mc:Choice Requires="p14">
      <p:transition spd="slow" p14:dur="2000" advTm="7320"/>
    </mc:Choice>
    <mc:Fallback xmlns="">
      <p:transition spd="slow" advTm="732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08981975"/>
      </p:ext>
    </p:extLst>
  </p:cSld>
  <p:clrMapOvr>
    <a:masterClrMapping/>
  </p:clrMapOvr>
  <mc:AlternateContent xmlns:mc="http://schemas.openxmlformats.org/markup-compatibility/2006" xmlns:p14="http://schemas.microsoft.com/office/powerpoint/2010/main">
    <mc:Choice Requires="p14">
      <p:transition spd="slow" p14:dur="2000" advTm="7908"/>
    </mc:Choice>
    <mc:Fallback xmlns="">
      <p:transition spd="slow" advTm="7908"/>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69668812"/>
      </p:ext>
    </p:extLst>
  </p:cSld>
  <p:clrMapOvr>
    <a:masterClrMapping/>
  </p:clrMapOvr>
  <mc:AlternateContent xmlns:mc="http://schemas.openxmlformats.org/markup-compatibility/2006" xmlns:p14="http://schemas.microsoft.com/office/powerpoint/2010/main">
    <mc:Choice Requires="p14">
      <p:transition spd="slow" p14:dur="2000" advTm="5823"/>
    </mc:Choice>
    <mc:Fallback xmlns="">
      <p:transition spd="slow" advTm="5823"/>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57200"/>
            <a:ext cx="9829800" cy="8229600"/>
          </a:xfrm>
          <a:prstGeom prst="rect">
            <a:avLst/>
          </a:prstGeom>
        </p:spPr>
      </p:pic>
    </p:spTree>
    <p:extLst>
      <p:ext uri="{BB962C8B-B14F-4D97-AF65-F5344CB8AC3E}">
        <p14:creationId xmlns:p14="http://schemas.microsoft.com/office/powerpoint/2010/main" val="2685031457"/>
      </p:ext>
    </p:extLst>
  </p:cSld>
  <p:clrMapOvr>
    <a:masterClrMapping/>
  </p:clrMapOvr>
  <mc:AlternateContent xmlns:mc="http://schemas.openxmlformats.org/markup-compatibility/2006" xmlns:p14="http://schemas.microsoft.com/office/powerpoint/2010/main">
    <mc:Choice Requires="p14">
      <p:transition spd="slow" p14:dur="2000" advTm="18913"/>
    </mc:Choice>
    <mc:Fallback xmlns="">
      <p:transition spd="slow" advTm="18913"/>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914400"/>
            <a:ext cx="8229600" cy="3477875"/>
          </a:xfrm>
          <a:prstGeom prst="rect">
            <a:avLst/>
          </a:prstGeom>
          <a:noFill/>
        </p:spPr>
        <p:txBody>
          <a:bodyPr wrap="square" rtlCol="0">
            <a:spAutoFit/>
          </a:bodyPr>
          <a:lstStyle/>
          <a:p>
            <a:r>
              <a:rPr lang="en-US" sz="4400" dirty="0">
                <a:latin typeface="Calibri" panose="020F0502020204030204" pitchFamily="34" charset="0"/>
                <a:cs typeface="Calibri" panose="020F0502020204030204" pitchFamily="34" charset="0"/>
              </a:rPr>
              <a:t>In 2017 there were 47,173 reported suicide deaths in the US </a:t>
            </a:r>
            <a:endParaRPr lang="en-US" sz="4400" dirty="0" smtClean="0">
              <a:latin typeface="Calibri" panose="020F0502020204030204" pitchFamily="34" charset="0"/>
              <a:cs typeface="Calibri" panose="020F0502020204030204" pitchFamily="34" charset="0"/>
            </a:endParaRPr>
          </a:p>
          <a:p>
            <a:endParaRPr lang="en-US" sz="4400" dirty="0">
              <a:latin typeface="Calibri" panose="020F0502020204030204" pitchFamily="34" charset="0"/>
              <a:cs typeface="Calibri" panose="020F0502020204030204" pitchFamily="34" charset="0"/>
            </a:endParaRPr>
          </a:p>
          <a:p>
            <a:r>
              <a:rPr lang="en-US" sz="4400" dirty="0" smtClean="0">
                <a:latin typeface="Calibri" panose="020F0502020204030204" pitchFamily="34" charset="0"/>
                <a:cs typeface="Calibri" panose="020F0502020204030204" pitchFamily="34" charset="0"/>
              </a:rPr>
              <a:t>and </a:t>
            </a:r>
            <a:r>
              <a:rPr lang="en-US" sz="4400" dirty="0">
                <a:latin typeface="Calibri" panose="020F0502020204030204" pitchFamily="34" charset="0"/>
                <a:cs typeface="Calibri" panose="020F0502020204030204" pitchFamily="34" charset="0"/>
              </a:rPr>
              <a:t>an estimated 1,400,000 suicide attempts</a:t>
            </a:r>
          </a:p>
        </p:txBody>
      </p:sp>
    </p:spTree>
    <p:extLst>
      <p:ext uri="{BB962C8B-B14F-4D97-AF65-F5344CB8AC3E}">
        <p14:creationId xmlns:p14="http://schemas.microsoft.com/office/powerpoint/2010/main" val="3158989912"/>
      </p:ext>
    </p:extLst>
  </p:cSld>
  <p:clrMapOvr>
    <a:masterClrMapping/>
  </p:clrMapOvr>
  <mc:AlternateContent xmlns:mc="http://schemas.openxmlformats.org/markup-compatibility/2006" xmlns:p14="http://schemas.microsoft.com/office/powerpoint/2010/main">
    <mc:Choice Requires="p14">
      <p:transition spd="slow" p14:dur="2000" advTm="11191"/>
    </mc:Choice>
    <mc:Fallback xmlns="">
      <p:transition spd="slow" advTm="1119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93483389"/>
      </p:ext>
    </p:extLst>
  </p:cSld>
  <p:clrMapOvr>
    <a:masterClrMapping/>
  </p:clrMapOvr>
  <mc:AlternateContent xmlns:mc="http://schemas.openxmlformats.org/markup-compatibility/2006" xmlns:p14="http://schemas.microsoft.com/office/powerpoint/2010/main">
    <mc:Choice Requires="p14">
      <p:transition spd="slow" p14:dur="2000" advTm="4888"/>
    </mc:Choice>
    <mc:Fallback xmlns="">
      <p:transition spd="slow" advTm="4888"/>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03891388"/>
      </p:ext>
    </p:extLst>
  </p:cSld>
  <p:clrMapOvr>
    <a:masterClrMapping/>
  </p:clrMapOvr>
  <mc:AlternateContent xmlns:mc="http://schemas.openxmlformats.org/markup-compatibility/2006" xmlns:p14="http://schemas.microsoft.com/office/powerpoint/2010/main">
    <mc:Choice Requires="p14">
      <p:transition spd="slow" p14:dur="2000" advTm="8850"/>
    </mc:Choice>
    <mc:Fallback xmlns="">
      <p:transition spd="slow" advTm="885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58862140"/>
      </p:ext>
    </p:extLst>
  </p:cSld>
  <p:clrMapOvr>
    <a:masterClrMapping/>
  </p:clrMapOvr>
  <mc:AlternateContent xmlns:mc="http://schemas.openxmlformats.org/markup-compatibility/2006" xmlns:p14="http://schemas.microsoft.com/office/powerpoint/2010/main">
    <mc:Choice Requires="p14">
      <p:transition spd="slow" p14:dur="2000" advTm="6684"/>
    </mc:Choice>
    <mc:Fallback xmlns="">
      <p:transition spd="slow" advTm="6684"/>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40281166"/>
      </p:ext>
    </p:extLst>
  </p:cSld>
  <p:clrMapOvr>
    <a:masterClrMapping/>
  </p:clrMapOvr>
  <mc:AlternateContent xmlns:mc="http://schemas.openxmlformats.org/markup-compatibility/2006" xmlns:p14="http://schemas.microsoft.com/office/powerpoint/2010/main">
    <mc:Choice Requires="p14">
      <p:transition spd="slow" p14:dur="2000" advTm="5352"/>
    </mc:Choice>
    <mc:Fallback xmlns="">
      <p:transition spd="slow" advTm="5352"/>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5614482"/>
      </p:ext>
    </p:extLst>
  </p:cSld>
  <p:clrMapOvr>
    <a:masterClrMapping/>
  </p:clrMapOvr>
  <mc:AlternateContent xmlns:mc="http://schemas.openxmlformats.org/markup-compatibility/2006" xmlns:p14="http://schemas.microsoft.com/office/powerpoint/2010/main">
    <mc:Choice Requires="p14">
      <p:transition spd="slow" p14:dur="2000" advTm="17018"/>
    </mc:Choice>
    <mc:Fallback xmlns="">
      <p:transition spd="slow" advTm="1701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0"/>
            <a:ext cx="9144000" cy="923330"/>
          </a:xfrm>
          <a:prstGeom prst="rect">
            <a:avLst/>
          </a:prstGeom>
          <a:noFill/>
        </p:spPr>
        <p:txBody>
          <a:bodyPr wrap="square" rtlCol="0">
            <a:spAutoFit/>
          </a:bodyPr>
          <a:lstStyle/>
          <a:p>
            <a:r>
              <a:rPr lang="en-US" sz="5400" dirty="0" smtClean="0">
                <a:latin typeface="Calibri" panose="020F0502020204030204" pitchFamily="34" charset="0"/>
                <a:cs typeface="Calibri" panose="020F0502020204030204" pitchFamily="34" charset="0"/>
              </a:rPr>
              <a:t>  Mental Health </a:t>
            </a:r>
            <a:r>
              <a:rPr lang="en-US" sz="5400" dirty="0">
                <a:latin typeface="Calibri" panose="020F0502020204030204" pitchFamily="34" charset="0"/>
                <a:cs typeface="Calibri" panose="020F0502020204030204" pitchFamily="34" charset="0"/>
              </a:rPr>
              <a:t>&amp;</a:t>
            </a:r>
            <a:r>
              <a:rPr lang="en-US" sz="5400" dirty="0" smtClean="0">
                <a:latin typeface="Calibri" panose="020F0502020204030204" pitchFamily="34" charset="0"/>
                <a:cs typeface="Calibri" panose="020F0502020204030204" pitchFamily="34" charset="0"/>
              </a:rPr>
              <a:t> the Chaplain</a:t>
            </a:r>
            <a:endParaRPr lang="en-US" sz="54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7150" y="0"/>
            <a:ext cx="1466850" cy="1466850"/>
          </a:xfrm>
          <a:prstGeom prst="rect">
            <a:avLst/>
          </a:prstGeom>
        </p:spPr>
      </p:pic>
    </p:spTree>
    <p:extLst>
      <p:ext uri="{BB962C8B-B14F-4D97-AF65-F5344CB8AC3E}">
        <p14:creationId xmlns:p14="http://schemas.microsoft.com/office/powerpoint/2010/main" val="1564555818"/>
      </p:ext>
    </p:extLst>
  </p:cSld>
  <p:clrMapOvr>
    <a:masterClrMapping/>
  </p:clrMapOvr>
  <mc:AlternateContent xmlns:mc="http://schemas.openxmlformats.org/markup-compatibility/2006" xmlns:p14="http://schemas.microsoft.com/office/powerpoint/2010/main">
    <mc:Choice Requires="p14">
      <p:transition spd="slow" p14:dur="2000" advTm="6520"/>
    </mc:Choice>
    <mc:Fallback xmlns="">
      <p:transition spd="slow" advTm="652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20276492"/>
      </p:ext>
    </p:extLst>
  </p:cSld>
  <p:clrMapOvr>
    <a:masterClrMapping/>
  </p:clrMapOvr>
  <mc:AlternateContent xmlns:mc="http://schemas.openxmlformats.org/markup-compatibility/2006" xmlns:p14="http://schemas.microsoft.com/office/powerpoint/2010/main">
    <mc:Choice Requires="p14">
      <p:transition spd="slow" p14:dur="2000" advTm="23361"/>
    </mc:Choice>
    <mc:Fallback xmlns="">
      <p:transition spd="slow" advTm="23361"/>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89509"/>
      </p:ext>
    </p:extLst>
  </p:cSld>
  <p:clrMapOvr>
    <a:masterClrMapping/>
  </p:clrMapOvr>
  <mc:AlternateContent xmlns:mc="http://schemas.openxmlformats.org/markup-compatibility/2006" xmlns:p14="http://schemas.microsoft.com/office/powerpoint/2010/main">
    <mc:Choice Requires="p14">
      <p:transition spd="slow" p14:dur="2000" advTm="13873"/>
    </mc:Choice>
    <mc:Fallback xmlns="">
      <p:transition spd="slow" advTm="13873"/>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6529679"/>
      </p:ext>
    </p:extLst>
  </p:cSld>
  <p:clrMapOvr>
    <a:masterClrMapping/>
  </p:clrMapOvr>
  <mc:AlternateContent xmlns:mc="http://schemas.openxmlformats.org/markup-compatibility/2006" xmlns:p14="http://schemas.microsoft.com/office/powerpoint/2010/main">
    <mc:Choice Requires="p14">
      <p:transition spd="slow" p14:dur="2000" advTm="7984"/>
    </mc:Choice>
    <mc:Fallback xmlns="">
      <p:transition spd="slow" advTm="7984"/>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7420" y="838200"/>
            <a:ext cx="6963894" cy="707886"/>
          </a:xfrm>
          <a:prstGeom prst="rect">
            <a:avLst/>
          </a:prstGeom>
          <a:noFill/>
        </p:spPr>
        <p:txBody>
          <a:bodyPr wrap="none" rtlCol="0">
            <a:spAutoFit/>
          </a:bodyPr>
          <a:lstStyle/>
          <a:p>
            <a:r>
              <a:rPr lang="en-US" sz="4000" i="1" u="sng" dirty="0">
                <a:latin typeface="Calibri" panose="020F0502020204030204" pitchFamily="34" charset="0"/>
                <a:cs typeface="Calibri" panose="020F0502020204030204" pitchFamily="34" charset="0"/>
              </a:rPr>
              <a:t>5 Action Steps for </a:t>
            </a:r>
            <a:r>
              <a:rPr lang="en-US" sz="4000" i="1" u="sng" dirty="0" smtClean="0">
                <a:latin typeface="Calibri" panose="020F0502020204030204" pitchFamily="34" charset="0"/>
                <a:cs typeface="Calibri" panose="020F0502020204030204" pitchFamily="34" charset="0"/>
              </a:rPr>
              <a:t>Chaplains MH:</a:t>
            </a:r>
            <a:endParaRPr lang="en-US" sz="4000" i="1" u="sng" dirty="0">
              <a:latin typeface="Calibri" panose="020F0502020204030204" pitchFamily="34" charset="0"/>
              <a:cs typeface="Calibri" panose="020F0502020204030204" pitchFamily="34" charset="0"/>
            </a:endParaRPr>
          </a:p>
        </p:txBody>
      </p:sp>
      <p:sp>
        <p:nvSpPr>
          <p:cNvPr id="3" name="TextBox 2"/>
          <p:cNvSpPr txBox="1"/>
          <p:nvPr/>
        </p:nvSpPr>
        <p:spPr>
          <a:xfrm>
            <a:off x="717754" y="1961517"/>
            <a:ext cx="7892845" cy="707886"/>
          </a:xfrm>
          <a:prstGeom prst="rect">
            <a:avLst/>
          </a:prstGeom>
          <a:noFill/>
        </p:spPr>
        <p:txBody>
          <a:bodyPr wrap="square" rtlCol="0">
            <a:spAutoFit/>
          </a:bodyPr>
          <a:lstStyle/>
          <a:p>
            <a:pPr marL="342900" indent="-342900">
              <a:buFont typeface="+mj-lt"/>
              <a:buAutoNum type="arabicPeriod"/>
            </a:pPr>
            <a:r>
              <a:rPr lang="en-US" sz="3600" dirty="0" smtClean="0">
                <a:latin typeface="Calibri" panose="020F0502020204030204" pitchFamily="34" charset="0"/>
                <a:cs typeface="Calibri" panose="020F0502020204030204" pitchFamily="34" charset="0"/>
              </a:rPr>
              <a:t>  </a:t>
            </a:r>
            <a:r>
              <a:rPr lang="en-US" sz="4000" b="1" u="sng" dirty="0" smtClean="0">
                <a:latin typeface="Calibri" panose="020F0502020204030204" pitchFamily="34" charset="0"/>
                <a:cs typeface="Calibri" panose="020F0502020204030204" pitchFamily="34" charset="0"/>
              </a:rPr>
              <a:t>Prayer!</a:t>
            </a:r>
            <a:r>
              <a:rPr lang="en-US" sz="4000" dirty="0" smtClean="0">
                <a:latin typeface="Calibri" panose="020F0502020204030204" pitchFamily="34" charset="0"/>
                <a:cs typeface="Calibri" panose="020F0502020204030204" pitchFamily="34" charset="0"/>
              </a:rPr>
              <a:t> Establish a prayer team!</a:t>
            </a:r>
            <a:endParaRPr lang="en-US" dirty="0"/>
          </a:p>
        </p:txBody>
      </p:sp>
      <p:sp>
        <p:nvSpPr>
          <p:cNvPr id="4" name="TextBox 3"/>
          <p:cNvSpPr txBox="1"/>
          <p:nvPr/>
        </p:nvSpPr>
        <p:spPr>
          <a:xfrm>
            <a:off x="732502" y="2895600"/>
            <a:ext cx="2479974" cy="707886"/>
          </a:xfrm>
          <a:prstGeom prst="rect">
            <a:avLst/>
          </a:prstGeom>
          <a:noFill/>
        </p:spPr>
        <p:txBody>
          <a:bodyPr wrap="none" rtlCol="0">
            <a:spAutoFit/>
          </a:bodyPr>
          <a:lstStyle/>
          <a:p>
            <a:r>
              <a:rPr lang="en-US" sz="4000" dirty="0" smtClean="0">
                <a:latin typeface="Calibri" panose="020F0502020204030204" pitchFamily="34" charset="0"/>
                <a:cs typeface="Calibri" panose="020F0502020204030204" pitchFamily="34" charset="0"/>
              </a:rPr>
              <a:t>2.  Exercise</a:t>
            </a:r>
            <a:endParaRPr lang="en-US" sz="4000" dirty="0">
              <a:latin typeface="Calibri" panose="020F0502020204030204" pitchFamily="34" charset="0"/>
              <a:cs typeface="Calibri" panose="020F0502020204030204" pitchFamily="34" charset="0"/>
            </a:endParaRPr>
          </a:p>
        </p:txBody>
      </p:sp>
      <p:sp>
        <p:nvSpPr>
          <p:cNvPr id="5" name="TextBox 4"/>
          <p:cNvSpPr txBox="1"/>
          <p:nvPr/>
        </p:nvSpPr>
        <p:spPr>
          <a:xfrm>
            <a:off x="737420" y="3751007"/>
            <a:ext cx="4634282" cy="707886"/>
          </a:xfrm>
          <a:prstGeom prst="rect">
            <a:avLst/>
          </a:prstGeom>
          <a:noFill/>
        </p:spPr>
        <p:txBody>
          <a:bodyPr wrap="none" rtlCol="0">
            <a:spAutoFit/>
          </a:bodyPr>
          <a:lstStyle/>
          <a:p>
            <a:r>
              <a:rPr lang="en-US" sz="4000" dirty="0" smtClean="0">
                <a:latin typeface="Calibri" panose="020F0502020204030204" pitchFamily="34" charset="0"/>
                <a:cs typeface="Calibri" panose="020F0502020204030204" pitchFamily="34" charset="0"/>
              </a:rPr>
              <a:t>3.  Rest/Nourishment</a:t>
            </a:r>
            <a:endParaRPr lang="en-US" sz="4000" dirty="0">
              <a:latin typeface="Calibri" panose="020F0502020204030204" pitchFamily="34" charset="0"/>
              <a:cs typeface="Calibri" panose="020F0502020204030204" pitchFamily="34" charset="0"/>
            </a:endParaRPr>
          </a:p>
        </p:txBody>
      </p:sp>
      <p:sp>
        <p:nvSpPr>
          <p:cNvPr id="6" name="TextBox 5"/>
          <p:cNvSpPr txBox="1"/>
          <p:nvPr/>
        </p:nvSpPr>
        <p:spPr>
          <a:xfrm>
            <a:off x="717755" y="4648200"/>
            <a:ext cx="4964501" cy="707886"/>
          </a:xfrm>
          <a:prstGeom prst="rect">
            <a:avLst/>
          </a:prstGeom>
          <a:noFill/>
        </p:spPr>
        <p:txBody>
          <a:bodyPr wrap="none" rtlCol="0">
            <a:spAutoFit/>
          </a:bodyPr>
          <a:lstStyle/>
          <a:p>
            <a:r>
              <a:rPr lang="en-US" sz="4000" dirty="0" smtClean="0">
                <a:latin typeface="Calibri" panose="020F0502020204030204" pitchFamily="34" charset="0"/>
                <a:cs typeface="Calibri" panose="020F0502020204030204" pitchFamily="34" charset="0"/>
              </a:rPr>
              <a:t>4. </a:t>
            </a:r>
            <a:r>
              <a:rPr lang="en-US" sz="4000" dirty="0">
                <a:latin typeface="Calibri" panose="020F0502020204030204" pitchFamily="34" charset="0"/>
                <a:cs typeface="Calibri" panose="020F0502020204030204" pitchFamily="34" charset="0"/>
              </a:rPr>
              <a:t>Quiet Times w/God </a:t>
            </a:r>
          </a:p>
        </p:txBody>
      </p:sp>
      <p:sp>
        <p:nvSpPr>
          <p:cNvPr id="7" name="TextBox 6"/>
          <p:cNvSpPr txBox="1"/>
          <p:nvPr/>
        </p:nvSpPr>
        <p:spPr>
          <a:xfrm>
            <a:off x="717754" y="5486400"/>
            <a:ext cx="5611601" cy="707886"/>
          </a:xfrm>
          <a:prstGeom prst="rect">
            <a:avLst/>
          </a:prstGeom>
          <a:noFill/>
        </p:spPr>
        <p:txBody>
          <a:bodyPr wrap="none" rtlCol="0">
            <a:spAutoFit/>
          </a:bodyPr>
          <a:lstStyle/>
          <a:p>
            <a:r>
              <a:rPr lang="en-US" sz="4000" dirty="0" smtClean="0">
                <a:latin typeface="Calibri" panose="020F0502020204030204" pitchFamily="34" charset="0"/>
                <a:cs typeface="Calibri" panose="020F0502020204030204" pitchFamily="34" charset="0"/>
              </a:rPr>
              <a:t>5. </a:t>
            </a:r>
            <a:r>
              <a:rPr lang="en-US" sz="4000" dirty="0">
                <a:latin typeface="Calibri" panose="020F0502020204030204" pitchFamily="34" charset="0"/>
                <a:cs typeface="Calibri" panose="020F0502020204030204" pitchFamily="34" charset="0"/>
              </a:rPr>
              <a:t>Reach out for support!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9691" y="0"/>
            <a:ext cx="1356255" cy="1356255"/>
          </a:xfrm>
          <a:prstGeom prst="rect">
            <a:avLst/>
          </a:prstGeom>
        </p:spPr>
      </p:pic>
    </p:spTree>
    <p:custDataLst>
      <p:tags r:id="rId1"/>
    </p:custDataLst>
    <p:extLst>
      <p:ext uri="{BB962C8B-B14F-4D97-AF65-F5344CB8AC3E}">
        <p14:creationId xmlns:p14="http://schemas.microsoft.com/office/powerpoint/2010/main" val="482257703"/>
      </p:ext>
    </p:extLst>
  </p:cSld>
  <p:clrMapOvr>
    <a:masterClrMapping/>
  </p:clrMapOvr>
  <mc:AlternateContent xmlns:mc="http://schemas.openxmlformats.org/markup-compatibility/2006" xmlns:p14="http://schemas.microsoft.com/office/powerpoint/2010/main">
    <mc:Choice Requires="p14">
      <p:transition spd="slow" p14:dur="2000" advTm="31409"/>
    </mc:Choice>
    <mc:Fallback xmlns="">
      <p:transition spd="slow" advTm="314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500" fill="hold"/>
                                        <p:tgtEl>
                                          <p:spTgt spid="4"/>
                                        </p:tgtEl>
                                        <p:attrNameLst>
                                          <p:attrName>ppt_x</p:attrName>
                                        </p:attrNameLst>
                                      </p:cBhvr>
                                      <p:tavLst>
                                        <p:tav tm="0">
                                          <p:val>
                                            <p:strVal val="#ppt_x"/>
                                          </p:val>
                                        </p:tav>
                                        <p:tav tm="100000">
                                          <p:val>
                                            <p:strVal val="#ppt_x"/>
                                          </p:val>
                                        </p:tav>
                                      </p:tavLst>
                                    </p:anim>
                                    <p:anim calcmode="lin" valueType="num">
                                      <p:cBhvr additive="base">
                                        <p:cTn id="14"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500" fill="hold"/>
                                        <p:tgtEl>
                                          <p:spTgt spid="5"/>
                                        </p:tgtEl>
                                        <p:attrNameLst>
                                          <p:attrName>ppt_x</p:attrName>
                                        </p:attrNameLst>
                                      </p:cBhvr>
                                      <p:tavLst>
                                        <p:tav tm="0">
                                          <p:val>
                                            <p:strVal val="#ppt_x"/>
                                          </p:val>
                                        </p:tav>
                                        <p:tav tm="100000">
                                          <p:val>
                                            <p:strVal val="#ppt_x"/>
                                          </p:val>
                                        </p:tav>
                                      </p:tavLst>
                                    </p:anim>
                                    <p:anim calcmode="lin" valueType="num">
                                      <p:cBhvr additive="base">
                                        <p:cTn id="20"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500" fill="hold"/>
                                        <p:tgtEl>
                                          <p:spTgt spid="6"/>
                                        </p:tgtEl>
                                        <p:attrNameLst>
                                          <p:attrName>ppt_x</p:attrName>
                                        </p:attrNameLst>
                                      </p:cBhvr>
                                      <p:tavLst>
                                        <p:tav tm="0">
                                          <p:val>
                                            <p:strVal val="#ppt_x"/>
                                          </p:val>
                                        </p:tav>
                                        <p:tav tm="100000">
                                          <p:val>
                                            <p:strVal val="#ppt_x"/>
                                          </p:val>
                                        </p:tav>
                                      </p:tavLst>
                                    </p:anim>
                                    <p:anim calcmode="lin" valueType="num">
                                      <p:cBhvr additive="base">
                                        <p:cTn id="26"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1500" fill="hold"/>
                                        <p:tgtEl>
                                          <p:spTgt spid="7"/>
                                        </p:tgtEl>
                                        <p:attrNameLst>
                                          <p:attrName>ppt_x</p:attrName>
                                        </p:attrNameLst>
                                      </p:cBhvr>
                                      <p:tavLst>
                                        <p:tav tm="0">
                                          <p:val>
                                            <p:strVal val="#ppt_x"/>
                                          </p:val>
                                        </p:tav>
                                        <p:tav tm="100000">
                                          <p:val>
                                            <p:strVal val="#ppt_x"/>
                                          </p:val>
                                        </p:tav>
                                      </p:tavLst>
                                    </p:anim>
                                    <p:anim calcmode="lin" valueType="num">
                                      <p:cBhvr additive="base">
                                        <p:cTn id="32" dur="1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295400"/>
            <a:ext cx="7543800" cy="4154984"/>
          </a:xfrm>
          <a:prstGeom prst="rect">
            <a:avLst/>
          </a:prstGeom>
          <a:noFill/>
        </p:spPr>
        <p:txBody>
          <a:bodyPr wrap="square" rtlCol="0">
            <a:spAutoFit/>
          </a:bodyPr>
          <a:lstStyle/>
          <a:p>
            <a:r>
              <a:rPr lang="en-US" sz="3600" dirty="0" smtClean="0">
                <a:latin typeface="Calibri" panose="020F0502020204030204" pitchFamily="34" charset="0"/>
                <a:cs typeface="Calibri" panose="020F0502020204030204" pitchFamily="34" charset="0"/>
              </a:rPr>
              <a:t>2. </a:t>
            </a:r>
            <a:r>
              <a:rPr lang="en-US" sz="3600" b="1" u="sng" dirty="0" smtClean="0">
                <a:latin typeface="Calibri" panose="020F0502020204030204" pitchFamily="34" charset="0"/>
                <a:cs typeface="Calibri" panose="020F0502020204030204" pitchFamily="34" charset="0"/>
              </a:rPr>
              <a:t>Exercise!</a:t>
            </a:r>
          </a:p>
          <a:p>
            <a:endParaRPr lang="en-US" sz="3200" b="1" dirty="0"/>
          </a:p>
          <a:p>
            <a:r>
              <a:rPr lang="en-US" sz="3200" i="1" dirty="0" smtClean="0">
                <a:latin typeface="Calibri" panose="020F0502020204030204" pitchFamily="34" charset="0"/>
                <a:cs typeface="Calibri" panose="020F0502020204030204" pitchFamily="34" charset="0"/>
              </a:rPr>
              <a:t>“Fresh air, open spaces, a stiff walk in the wind, will not yield grace to the soul, but it will yield oxygen to the body which is next best.”</a:t>
            </a:r>
          </a:p>
          <a:p>
            <a:endParaRPr lang="en-US" sz="3200" i="1" dirty="0" smtClean="0">
              <a:latin typeface="Calibri" panose="020F0502020204030204" pitchFamily="34" charset="0"/>
              <a:cs typeface="Calibri" panose="020F0502020204030204" pitchFamily="34" charset="0"/>
            </a:endParaRPr>
          </a:p>
          <a:p>
            <a:r>
              <a:rPr lang="en-US" sz="3200" i="1" dirty="0" smtClean="0">
                <a:latin typeface="Calibri" panose="020F0502020204030204" pitchFamily="34" charset="0"/>
                <a:cs typeface="Calibri" panose="020F0502020204030204" pitchFamily="34" charset="0"/>
              </a:rPr>
              <a:t> - Charles Spurgeon</a:t>
            </a:r>
            <a:endParaRPr lang="en-US" sz="3200" i="1"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9776" y="0"/>
            <a:ext cx="1466850" cy="1466850"/>
          </a:xfrm>
          <a:prstGeom prst="rect">
            <a:avLst/>
          </a:prstGeom>
        </p:spPr>
      </p:pic>
    </p:spTree>
    <p:extLst>
      <p:ext uri="{BB962C8B-B14F-4D97-AF65-F5344CB8AC3E}">
        <p14:creationId xmlns:p14="http://schemas.microsoft.com/office/powerpoint/2010/main" val="2063634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990600"/>
            <a:ext cx="4291368" cy="646331"/>
          </a:xfrm>
          <a:prstGeom prst="rect">
            <a:avLst/>
          </a:prstGeom>
          <a:noFill/>
        </p:spPr>
        <p:txBody>
          <a:bodyPr wrap="none" rtlCol="0">
            <a:spAutoFit/>
          </a:bodyPr>
          <a:lstStyle/>
          <a:p>
            <a:r>
              <a:rPr lang="en-US" sz="3600" dirty="0" smtClean="0">
                <a:latin typeface="Calibri" panose="020F0502020204030204" pitchFamily="34" charset="0"/>
                <a:cs typeface="Calibri" panose="020F0502020204030204" pitchFamily="34" charset="0"/>
              </a:rPr>
              <a:t>3. </a:t>
            </a:r>
            <a:r>
              <a:rPr lang="en-US" sz="3600" b="1" u="sng" dirty="0" smtClean="0">
                <a:latin typeface="Calibri" panose="020F0502020204030204" pitchFamily="34" charset="0"/>
                <a:cs typeface="Calibri" panose="020F0502020204030204" pitchFamily="34" charset="0"/>
              </a:rPr>
              <a:t>Rest/Nourishment </a:t>
            </a:r>
            <a:endParaRPr lang="en-US" sz="3600" b="1" u="sng" dirty="0">
              <a:latin typeface="Calibri" panose="020F0502020204030204" pitchFamily="34" charset="0"/>
              <a:cs typeface="Calibri" panose="020F0502020204030204" pitchFamily="34" charset="0"/>
            </a:endParaRPr>
          </a:p>
        </p:txBody>
      </p:sp>
      <p:sp>
        <p:nvSpPr>
          <p:cNvPr id="3" name="TextBox 2"/>
          <p:cNvSpPr txBox="1"/>
          <p:nvPr/>
        </p:nvSpPr>
        <p:spPr>
          <a:xfrm>
            <a:off x="304800" y="2438400"/>
            <a:ext cx="8382000" cy="2677656"/>
          </a:xfrm>
          <a:prstGeom prst="rect">
            <a:avLst/>
          </a:prstGeom>
          <a:noFill/>
        </p:spPr>
        <p:txBody>
          <a:bodyPr wrap="square" rtlCol="0">
            <a:spAutoFit/>
          </a:bodyPr>
          <a:lstStyle/>
          <a:p>
            <a:r>
              <a:rPr lang="en-US" sz="2800" b="1" i="1" dirty="0" smtClean="0">
                <a:latin typeface="Calibri" panose="020F0502020204030204" pitchFamily="34" charset="0"/>
                <a:cs typeface="Calibri" panose="020F0502020204030204" pitchFamily="34" charset="0"/>
              </a:rPr>
              <a:t>The </a:t>
            </a:r>
            <a:r>
              <a:rPr lang="en-US" sz="2800" b="1" i="1" dirty="0">
                <a:latin typeface="Calibri" panose="020F0502020204030204" pitchFamily="34" charset="0"/>
                <a:cs typeface="Calibri" panose="020F0502020204030204" pitchFamily="34" charset="0"/>
              </a:rPr>
              <a:t>Anxiety and Depression Association of America encourages those suffering from depression, both circumstantial and clinical, to get additional sleep and to eat well-balanced meals, both of which enable the body to persist through the taxing symptoms of depression.</a:t>
            </a:r>
            <a:r>
              <a:rPr lang="en-US" sz="2800" b="1" dirty="0">
                <a:latin typeface="Calibri" panose="020F0502020204030204" pitchFamily="34" charset="0"/>
                <a:cs typeface="Calibri" panose="020F0502020204030204" pitchFamily="34" charset="0"/>
              </a:rPr>
              <a:t> </a:t>
            </a:r>
            <a:endParaRPr lang="en-US" sz="28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3350" y="0"/>
            <a:ext cx="1390650" cy="1390650"/>
          </a:xfrm>
          <a:prstGeom prst="rect">
            <a:avLst/>
          </a:prstGeom>
        </p:spPr>
      </p:pic>
    </p:spTree>
    <p:extLst>
      <p:ext uri="{BB962C8B-B14F-4D97-AF65-F5344CB8AC3E}">
        <p14:creationId xmlns:p14="http://schemas.microsoft.com/office/powerpoint/2010/main" val="3207217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191491"/>
            <a:ext cx="4710649" cy="646331"/>
          </a:xfrm>
          <a:prstGeom prst="rect">
            <a:avLst/>
          </a:prstGeom>
          <a:noFill/>
        </p:spPr>
        <p:txBody>
          <a:bodyPr wrap="none" rtlCol="0">
            <a:spAutoFit/>
          </a:bodyPr>
          <a:lstStyle/>
          <a:p>
            <a:r>
              <a:rPr lang="en-US" sz="3600" dirty="0" smtClean="0">
                <a:latin typeface="Calibri" panose="020F0502020204030204" pitchFamily="34" charset="0"/>
                <a:cs typeface="Calibri" panose="020F0502020204030204" pitchFamily="34" charset="0"/>
              </a:rPr>
              <a:t>4. </a:t>
            </a:r>
            <a:r>
              <a:rPr lang="en-US" sz="3600" u="sng" dirty="0" smtClean="0">
                <a:latin typeface="Calibri" panose="020F0502020204030204" pitchFamily="34" charset="0"/>
                <a:cs typeface="Calibri" panose="020F0502020204030204" pitchFamily="34" charset="0"/>
              </a:rPr>
              <a:t>Quiet Times with God</a:t>
            </a:r>
            <a:endParaRPr lang="en-US" sz="3600" u="sng" dirty="0">
              <a:latin typeface="Calibri" panose="020F0502020204030204" pitchFamily="34" charset="0"/>
              <a:cs typeface="Calibri" panose="020F0502020204030204" pitchFamily="34" charset="0"/>
            </a:endParaRPr>
          </a:p>
        </p:txBody>
      </p:sp>
      <p:sp>
        <p:nvSpPr>
          <p:cNvPr id="3" name="TextBox 2"/>
          <p:cNvSpPr txBox="1"/>
          <p:nvPr/>
        </p:nvSpPr>
        <p:spPr>
          <a:xfrm>
            <a:off x="381000" y="2590800"/>
            <a:ext cx="8153400" cy="2677656"/>
          </a:xfrm>
          <a:prstGeom prst="rect">
            <a:avLst/>
          </a:prstGeom>
          <a:noFill/>
        </p:spPr>
        <p:txBody>
          <a:bodyPr wrap="square" rtlCol="0">
            <a:spAutoFit/>
          </a:bodyPr>
          <a:lstStyle/>
          <a:p>
            <a:r>
              <a:rPr lang="en-US" sz="2800" dirty="0" smtClean="0">
                <a:latin typeface="Calibri" panose="020F0502020204030204" pitchFamily="34" charset="0"/>
                <a:cs typeface="Calibri" panose="020F0502020204030204" pitchFamily="34" charset="0"/>
              </a:rPr>
              <a:t>“…and after the fire came a gentle whisper.  When Elijah heard it, he pulled his cloak over his face and went out and stood at the mouth of the cave.  Than a voice said to him, “What are you doing Elijah?”</a:t>
            </a:r>
          </a:p>
          <a:p>
            <a:endParaRPr lang="en-US" sz="2800" dirty="0">
              <a:latin typeface="Calibri" panose="020F0502020204030204" pitchFamily="34" charset="0"/>
              <a:cs typeface="Calibri" panose="020F0502020204030204" pitchFamily="34" charset="0"/>
            </a:endParaRPr>
          </a:p>
          <a:p>
            <a:r>
              <a:rPr lang="en-US" sz="2800" dirty="0" smtClean="0">
                <a:latin typeface="Calibri" panose="020F0502020204030204" pitchFamily="34" charset="0"/>
                <a:cs typeface="Calibri" panose="020F0502020204030204" pitchFamily="34" charset="0"/>
              </a:rPr>
              <a:t>I Kings 19:12-13 (NIV)</a:t>
            </a:r>
            <a:endParaRPr lang="en-US" sz="28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8711" y="11550"/>
            <a:ext cx="1238250" cy="1238250"/>
          </a:xfrm>
          <a:prstGeom prst="rect">
            <a:avLst/>
          </a:prstGeom>
        </p:spPr>
      </p:pic>
    </p:spTree>
    <p:extLst>
      <p:ext uri="{BB962C8B-B14F-4D97-AF65-F5344CB8AC3E}">
        <p14:creationId xmlns:p14="http://schemas.microsoft.com/office/powerpoint/2010/main" val="541053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1" y="1066800"/>
            <a:ext cx="8610599" cy="4031873"/>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latin typeface="Calibri" panose="020F0502020204030204" pitchFamily="34" charset="0"/>
                <a:cs typeface="Calibri" panose="020F0502020204030204" pitchFamily="34" charset="0"/>
              </a:rPr>
              <a:t>Take a break! </a:t>
            </a:r>
          </a:p>
          <a:p>
            <a:r>
              <a:rPr lang="en-US" sz="3200" dirty="0" smtClean="0">
                <a:latin typeface="Calibri" panose="020F0502020204030204" pitchFamily="34" charset="0"/>
                <a:cs typeface="Calibri" panose="020F0502020204030204" pitchFamily="34" charset="0"/>
              </a:rPr>
              <a:t>           personal day off, vacation, …</a:t>
            </a:r>
          </a:p>
          <a:p>
            <a:endParaRPr lang="en-US" sz="3200" dirty="0" smtClean="0">
              <a:latin typeface="Calibri" panose="020F0502020204030204" pitchFamily="34" charset="0"/>
              <a:cs typeface="Calibri" panose="020F0502020204030204" pitchFamily="34" charset="0"/>
            </a:endParaRPr>
          </a:p>
          <a:p>
            <a:endParaRPr lang="en-US" sz="32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200" dirty="0" smtClean="0">
                <a:latin typeface="Calibri" panose="020F0502020204030204" pitchFamily="34" charset="0"/>
                <a:cs typeface="Calibri" panose="020F0502020204030204" pitchFamily="34" charset="0"/>
              </a:rPr>
              <a:t>Tune out the noise!</a:t>
            </a:r>
          </a:p>
          <a:p>
            <a:r>
              <a:rPr lang="en-US" sz="3200" dirty="0">
                <a:latin typeface="Calibri" panose="020F0502020204030204" pitchFamily="34" charset="0"/>
                <a:cs typeface="Calibri" panose="020F0502020204030204" pitchFamily="34" charset="0"/>
              </a:rPr>
              <a:t>	 </a:t>
            </a:r>
            <a:r>
              <a:rPr lang="en-US" sz="3200" dirty="0" smtClean="0">
                <a:latin typeface="Calibri" panose="020F0502020204030204" pitchFamily="34" charset="0"/>
                <a:cs typeface="Calibri" panose="020F0502020204030204" pitchFamily="34" charset="0"/>
              </a:rPr>
              <a:t> Reduce interaction with sources that 	     increase anxiety/depression (social media)</a:t>
            </a:r>
          </a:p>
          <a:p>
            <a:r>
              <a:rPr lang="en-US" sz="3200" dirty="0" smtClean="0">
                <a:latin typeface="Calibri" panose="020F0502020204030204" pitchFamily="34" charset="0"/>
                <a:cs typeface="Calibri" panose="020F0502020204030204" pitchFamily="34" charset="0"/>
              </a:rPr>
              <a:t> </a:t>
            </a:r>
            <a:endParaRPr lang="en-US" sz="32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9215" y="614"/>
            <a:ext cx="1294785" cy="1294785"/>
          </a:xfrm>
          <a:prstGeom prst="rect">
            <a:avLst/>
          </a:prstGeom>
        </p:spPr>
      </p:pic>
    </p:spTree>
    <p:extLst>
      <p:ext uri="{BB962C8B-B14F-4D97-AF65-F5344CB8AC3E}">
        <p14:creationId xmlns:p14="http://schemas.microsoft.com/office/powerpoint/2010/main" val="1473835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066800"/>
            <a:ext cx="4968733" cy="646331"/>
          </a:xfrm>
          <a:prstGeom prst="rect">
            <a:avLst/>
          </a:prstGeom>
          <a:noFill/>
        </p:spPr>
        <p:txBody>
          <a:bodyPr wrap="none" rtlCol="0">
            <a:spAutoFit/>
          </a:bodyPr>
          <a:lstStyle/>
          <a:p>
            <a:r>
              <a:rPr lang="en-US" sz="3600" dirty="0" smtClean="0">
                <a:latin typeface="Calibri" panose="020F0502020204030204" pitchFamily="34" charset="0"/>
                <a:cs typeface="Calibri" panose="020F0502020204030204" pitchFamily="34" charset="0"/>
              </a:rPr>
              <a:t>5. </a:t>
            </a:r>
            <a:r>
              <a:rPr lang="en-US" sz="3600" b="1" u="sng" dirty="0" smtClean="0">
                <a:latin typeface="Calibri" panose="020F0502020204030204" pitchFamily="34" charset="0"/>
                <a:cs typeface="Calibri" panose="020F0502020204030204" pitchFamily="34" charset="0"/>
              </a:rPr>
              <a:t>Reach out for support!</a:t>
            </a:r>
            <a:endParaRPr lang="en-US" sz="3600" b="1" u="sng" dirty="0">
              <a:latin typeface="Calibri" panose="020F0502020204030204" pitchFamily="34" charset="0"/>
              <a:cs typeface="Calibri" panose="020F0502020204030204" pitchFamily="34" charset="0"/>
            </a:endParaRPr>
          </a:p>
        </p:txBody>
      </p:sp>
      <p:sp>
        <p:nvSpPr>
          <p:cNvPr id="3" name="TextBox 2"/>
          <p:cNvSpPr txBox="1"/>
          <p:nvPr/>
        </p:nvSpPr>
        <p:spPr>
          <a:xfrm>
            <a:off x="1050056" y="2473036"/>
            <a:ext cx="5740610" cy="584775"/>
          </a:xfrm>
          <a:prstGeom prst="rect">
            <a:avLst/>
          </a:prstGeom>
          <a:noFill/>
        </p:spPr>
        <p:txBody>
          <a:bodyPr wrap="none" rtlCol="0">
            <a:spAutoFit/>
          </a:bodyPr>
          <a:lstStyle/>
          <a:p>
            <a:r>
              <a:rPr lang="en-US" sz="3200" b="1" dirty="0" smtClean="0">
                <a:latin typeface="Calibri" panose="020F0502020204030204" pitchFamily="34" charset="0"/>
                <a:cs typeface="Calibri" panose="020F0502020204030204" pitchFamily="34" charset="0"/>
              </a:rPr>
              <a:t>Healing starts with vulnerability!</a:t>
            </a:r>
            <a:endParaRPr lang="en-US" sz="3200" b="1" dirty="0">
              <a:latin typeface="Calibri" panose="020F0502020204030204" pitchFamily="34" charset="0"/>
              <a:cs typeface="Calibri" panose="020F0502020204030204" pitchFamily="34" charset="0"/>
            </a:endParaRPr>
          </a:p>
        </p:txBody>
      </p:sp>
      <p:sp>
        <p:nvSpPr>
          <p:cNvPr id="4" name="TextBox 3"/>
          <p:cNvSpPr txBox="1"/>
          <p:nvPr/>
        </p:nvSpPr>
        <p:spPr>
          <a:xfrm>
            <a:off x="533400" y="3657600"/>
            <a:ext cx="7772400" cy="1384995"/>
          </a:xfrm>
          <a:prstGeom prst="rect">
            <a:avLst/>
          </a:prstGeom>
          <a:noFill/>
        </p:spPr>
        <p:txBody>
          <a:bodyPr wrap="square" rtlCol="0">
            <a:spAutoFit/>
          </a:bodyPr>
          <a:lstStyle/>
          <a:p>
            <a:r>
              <a:rPr lang="en-US" sz="2800" dirty="0" smtClean="0">
                <a:latin typeface="Calibri" panose="020F0502020204030204" pitchFamily="34" charset="0"/>
                <a:cs typeface="Calibri" panose="020F0502020204030204" pitchFamily="34" charset="0"/>
              </a:rPr>
              <a:t>He (Elijah) replied,“.....I am the only one left and now they are trying to kill me.”</a:t>
            </a:r>
          </a:p>
          <a:p>
            <a:r>
              <a:rPr lang="en-US" sz="2800" dirty="0" smtClean="0">
                <a:latin typeface="Calibri" panose="020F0502020204030204" pitchFamily="34" charset="0"/>
                <a:cs typeface="Calibri" panose="020F0502020204030204" pitchFamily="34" charset="0"/>
              </a:rPr>
              <a:t>I Kings 19:14</a:t>
            </a:r>
            <a:endParaRPr lang="en-US" sz="28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9758" y="15363"/>
            <a:ext cx="1390650" cy="1390650"/>
          </a:xfrm>
          <a:prstGeom prst="rect">
            <a:avLst/>
          </a:prstGeom>
        </p:spPr>
      </p:pic>
    </p:spTree>
    <p:extLst>
      <p:ext uri="{BB962C8B-B14F-4D97-AF65-F5344CB8AC3E}">
        <p14:creationId xmlns:p14="http://schemas.microsoft.com/office/powerpoint/2010/main" val="3340139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447800"/>
            <a:ext cx="7543800" cy="3385542"/>
          </a:xfrm>
          <a:prstGeom prst="rect">
            <a:avLst/>
          </a:prstGeom>
          <a:noFill/>
        </p:spPr>
        <p:txBody>
          <a:bodyPr wrap="square" rtlCol="0">
            <a:spAutoFit/>
          </a:bodyPr>
          <a:lstStyle/>
          <a:p>
            <a:r>
              <a:rPr lang="en-US" sz="2800" b="1" i="1" dirty="0" smtClean="0"/>
              <a:t>“People </a:t>
            </a:r>
            <a:r>
              <a:rPr lang="en-US" sz="2800" b="1" i="1" dirty="0"/>
              <a:t>with stronger connections to their families and communities, including communities of faith, are less vulnerable to mental health problems such as depression and anxiety</a:t>
            </a:r>
            <a:r>
              <a:rPr lang="en-US" sz="2800" b="1" i="1" dirty="0" smtClean="0"/>
              <a:t>.”</a:t>
            </a:r>
          </a:p>
          <a:p>
            <a:endParaRPr lang="en-US" sz="2800" b="1" i="1" dirty="0"/>
          </a:p>
          <a:p>
            <a:r>
              <a:rPr lang="en-US" sz="2800" b="1" i="1" dirty="0" smtClean="0"/>
              <a:t>Mental Health Foundation</a:t>
            </a:r>
            <a:endParaRPr lang="en-US" sz="2800" dirty="0"/>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0892" y="0"/>
            <a:ext cx="1390650" cy="1390650"/>
          </a:xfrm>
          <a:prstGeom prst="rect">
            <a:avLst/>
          </a:prstGeom>
        </p:spPr>
      </p:pic>
    </p:spTree>
    <p:extLst>
      <p:ext uri="{BB962C8B-B14F-4D97-AF65-F5344CB8AC3E}">
        <p14:creationId xmlns:p14="http://schemas.microsoft.com/office/powerpoint/2010/main" val="3971745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1277" y="1447799"/>
            <a:ext cx="8001000" cy="2554545"/>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Matt. 4:16 “the people living in darkness have seen a great light; on those living in the land of the shadow of death, a light has dawned!” </a:t>
            </a:r>
          </a:p>
        </p:txBody>
      </p:sp>
    </p:spTree>
    <p:extLst>
      <p:ext uri="{BB962C8B-B14F-4D97-AF65-F5344CB8AC3E}">
        <p14:creationId xmlns:p14="http://schemas.microsoft.com/office/powerpoint/2010/main" val="3295638925"/>
      </p:ext>
    </p:extLst>
  </p:cSld>
  <p:clrMapOvr>
    <a:masterClrMapping/>
  </p:clrMapOvr>
  <mc:AlternateContent xmlns:mc="http://schemas.openxmlformats.org/markup-compatibility/2006" xmlns:p14="http://schemas.microsoft.com/office/powerpoint/2010/main">
    <mc:Choice Requires="p14">
      <p:transition spd="slow" p14:dur="2000" advTm="6358"/>
    </mc:Choice>
    <mc:Fallback xmlns="">
      <p:transition spd="slow" advTm="6358"/>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993762" y="3143672"/>
            <a:ext cx="6877207" cy="523220"/>
          </a:xfrm>
          <a:prstGeom prst="rect">
            <a:avLst/>
          </a:prstGeom>
          <a:noFill/>
        </p:spPr>
        <p:txBody>
          <a:bodyPr wrap="square" rtlCol="0">
            <a:spAutoFit/>
          </a:bodyPr>
          <a:lstStyle/>
          <a:p>
            <a:r>
              <a:rPr lang="en-US" sz="2800" dirty="0">
                <a:solidFill>
                  <a:schemeClr val="bg1"/>
                </a:solidFill>
                <a:latin typeface="Arial" panose="020B0604020202020204" pitchFamily="34" charset="0"/>
                <a:ea typeface="Open Sans Light" panose="020B0306030504020204" pitchFamily="34" charset="0"/>
                <a:cs typeface="Arial" panose="020B0604020202020204" pitchFamily="34" charset="0"/>
              </a:rPr>
              <a:t>WHAT IS MENTAL HEALTH FIRST AID?</a:t>
            </a:r>
          </a:p>
        </p:txBody>
      </p:sp>
      <p:cxnSp>
        <p:nvCxnSpPr>
          <p:cNvPr id="9" name="Straight Connector 8"/>
          <p:cNvCxnSpPr/>
          <p:nvPr/>
        </p:nvCxnSpPr>
        <p:spPr>
          <a:xfrm flipV="1">
            <a:off x="889684" y="6363903"/>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57961" y="1524000"/>
            <a:ext cx="7904148" cy="3016210"/>
          </a:xfrm>
          <a:prstGeom prst="rect">
            <a:avLst/>
          </a:prstGeom>
          <a:noFill/>
        </p:spPr>
        <p:txBody>
          <a:bodyPr wrap="square" rtlCol="0">
            <a:spAutoFit/>
          </a:bodyPr>
          <a:lstStyle/>
          <a:p>
            <a:pPr marL="1019175" lvl="1"/>
            <a:r>
              <a:rPr lang="en-US" sz="2800" b="1" dirty="0">
                <a:solidFill>
                  <a:srgbClr val="6A3091"/>
                </a:solidFill>
                <a:latin typeface="Arial" panose="020B0604020202020204" pitchFamily="34" charset="0"/>
                <a:ea typeface="Open Sans" panose="020B0606030504020204" pitchFamily="34" charset="0"/>
                <a:cs typeface="Arial" panose="020B0604020202020204" pitchFamily="34" charset="0"/>
              </a:rPr>
              <a:t>Mental Health First Aid</a:t>
            </a:r>
            <a:r>
              <a:rPr lang="en-US" sz="2800" dirty="0">
                <a:solidFill>
                  <a:srgbClr val="6A3091"/>
                </a:solidFill>
                <a:latin typeface="Arial" panose="020B0604020202020204" pitchFamily="34" charset="0"/>
                <a:ea typeface="Open Sans" panose="020B0606030504020204" pitchFamily="34" charset="0"/>
                <a:cs typeface="Arial" panose="020B0604020202020204" pitchFamily="34" charset="0"/>
              </a:rPr>
              <a:t> </a:t>
            </a:r>
            <a:r>
              <a:rPr lang="en-US" sz="2800" dirty="0">
                <a:latin typeface="Arial" panose="020B0604020202020204" pitchFamily="34" charset="0"/>
                <a:ea typeface="Open Sans" panose="020B0606030504020204" pitchFamily="34" charset="0"/>
                <a:cs typeface="Arial" panose="020B0604020202020204" pitchFamily="34" charset="0"/>
              </a:rPr>
              <a:t>is the help offered to a person developing a mental health problem or experiencing a mental health crisis. The first aid is given until appropriate treatment and support are received or until the crisis resolves</a:t>
            </a:r>
            <a:r>
              <a:rPr lang="en-US" sz="2400" dirty="0">
                <a:latin typeface="Arial" panose="020B0604020202020204" pitchFamily="34" charset="0"/>
                <a:ea typeface="Open Sans" panose="020B0606030504020204" pitchFamily="34" charset="0"/>
                <a:cs typeface="Arial" panose="020B0604020202020204" pitchFamily="34" charset="0"/>
              </a:rPr>
              <a:t>.</a:t>
            </a:r>
          </a:p>
          <a:p>
            <a:pPr marL="1019175" lvl="1"/>
            <a:endParaRPr lang="en-US" sz="2200" i="1" dirty="0"/>
          </a:p>
        </p:txBody>
      </p:sp>
    </p:spTree>
    <p:extLst>
      <p:ext uri="{BB962C8B-B14F-4D97-AF65-F5344CB8AC3E}">
        <p14:creationId xmlns:p14="http://schemas.microsoft.com/office/powerpoint/2010/main" val="2107425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696177" y="2997601"/>
            <a:ext cx="6246340" cy="584775"/>
          </a:xfrm>
          <a:prstGeom prst="rect">
            <a:avLst/>
          </a:prstGeom>
          <a:noFill/>
        </p:spPr>
        <p:txBody>
          <a:bodyPr wrap="square" rtlCol="0">
            <a:spAutoFit/>
          </a:bodyPr>
          <a:lstStyle/>
          <a:p>
            <a:r>
              <a:rPr lang="en-US" sz="3200" dirty="0">
                <a:solidFill>
                  <a:schemeClr val="bg1"/>
                </a:solidFill>
                <a:latin typeface="Arial" panose="020B0604020202020204" pitchFamily="34" charset="0"/>
                <a:ea typeface="Open Sans Light" panose="020B0306030504020204" pitchFamily="34" charset="0"/>
                <a:cs typeface="Arial" panose="020B0604020202020204" pitchFamily="34" charset="0"/>
              </a:rPr>
              <a:t>SESSION 1</a:t>
            </a:r>
          </a:p>
        </p:txBody>
      </p:sp>
      <p:cxnSp>
        <p:nvCxnSpPr>
          <p:cNvPr id="9" name="Straight Connector 8"/>
          <p:cNvCxnSpPr/>
          <p:nvPr/>
        </p:nvCxnSpPr>
        <p:spPr>
          <a:xfrm flipV="1">
            <a:off x="901499" y="6356865"/>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66800" y="166818"/>
            <a:ext cx="7924799" cy="5786199"/>
          </a:xfrm>
          <a:prstGeom prst="rect">
            <a:avLst/>
          </a:prstGeom>
          <a:noFill/>
        </p:spPr>
        <p:txBody>
          <a:bodyPr wrap="square" rtlCol="0">
            <a:spAutoFit/>
          </a:bodyPr>
          <a:lstStyle/>
          <a:p>
            <a:pPr algn="ctr">
              <a:spcBef>
                <a:spcPts val="1200"/>
              </a:spcBef>
              <a:buClr>
                <a:srgbClr val="6A3091"/>
              </a:buClr>
            </a:pPr>
            <a:r>
              <a:rPr lang="en-US" sz="3200" b="1" u="sng" dirty="0">
                <a:latin typeface="Arial" panose="020B0604020202020204" pitchFamily="34" charset="0"/>
                <a:ea typeface="Open Sans" panose="020B0606030504020204" pitchFamily="34" charset="0"/>
                <a:cs typeface="Arial" panose="020B0604020202020204" pitchFamily="34" charset="0"/>
              </a:rPr>
              <a:t>Program Overview</a:t>
            </a:r>
          </a:p>
          <a:p>
            <a:pPr>
              <a:spcBef>
                <a:spcPts val="1200"/>
              </a:spcBef>
              <a:buClr>
                <a:srgbClr val="6A3091"/>
              </a:buClr>
            </a:pPr>
            <a:endParaRPr lang="en-US" sz="3200" b="1" dirty="0">
              <a:latin typeface="Arial" panose="020B0604020202020204" pitchFamily="34" charset="0"/>
              <a:ea typeface="Open Sans" panose="020B0606030504020204" pitchFamily="34" charset="0"/>
              <a:cs typeface="Arial" panose="020B0604020202020204" pitchFamily="34" charset="0"/>
            </a:endParaRPr>
          </a:p>
          <a:p>
            <a:pPr marL="285750" indent="-285750">
              <a:spcBef>
                <a:spcPts val="1200"/>
              </a:spcBef>
              <a:buClr>
                <a:srgbClr val="6A3091"/>
              </a:buClr>
              <a:buFont typeface="Arial" panose="020B0604020202020204" pitchFamily="34" charset="0"/>
              <a:buChar char="•"/>
            </a:pPr>
            <a:r>
              <a:rPr lang="en-US" sz="2400" dirty="0">
                <a:latin typeface="Arial" panose="020B0604020202020204" pitchFamily="34" charset="0"/>
                <a:ea typeface="Open Sans" panose="020B0606030504020204" pitchFamily="34" charset="0"/>
                <a:cs typeface="Arial" panose="020B0604020202020204" pitchFamily="34" charset="0"/>
              </a:rPr>
              <a:t>What is Mental Health First Aid (MHFA)?</a:t>
            </a:r>
          </a:p>
          <a:p>
            <a:pPr marL="285750" indent="-285750">
              <a:spcBef>
                <a:spcPts val="1200"/>
              </a:spcBef>
              <a:buClr>
                <a:srgbClr val="6A3091"/>
              </a:buClr>
              <a:buFont typeface="Arial" panose="020B0604020202020204" pitchFamily="34" charset="0"/>
              <a:buChar char="•"/>
            </a:pPr>
            <a:r>
              <a:rPr lang="en-US" sz="2400" dirty="0">
                <a:latin typeface="Arial" panose="020B0604020202020204" pitchFamily="34" charset="0"/>
                <a:ea typeface="Open Sans" panose="020B0606030504020204" pitchFamily="34" charset="0"/>
                <a:cs typeface="Arial" panose="020B0604020202020204" pitchFamily="34" charset="0"/>
              </a:rPr>
              <a:t>Mental Health Problems in the United States</a:t>
            </a:r>
          </a:p>
          <a:p>
            <a:pPr marL="285750" indent="-285750">
              <a:spcBef>
                <a:spcPts val="1200"/>
              </a:spcBef>
              <a:buClr>
                <a:srgbClr val="6A3091"/>
              </a:buClr>
              <a:buFont typeface="Arial" panose="020B0604020202020204" pitchFamily="34" charset="0"/>
              <a:buChar char="•"/>
            </a:pPr>
            <a:r>
              <a:rPr lang="en-US" sz="2400" dirty="0">
                <a:latin typeface="Arial" panose="020B0604020202020204" pitchFamily="34" charset="0"/>
                <a:ea typeface="Open Sans" panose="020B0606030504020204" pitchFamily="34" charset="0"/>
                <a:cs typeface="Arial" panose="020B0604020202020204" pitchFamily="34" charset="0"/>
              </a:rPr>
              <a:t>Mental Health First Aid Action Plan </a:t>
            </a:r>
          </a:p>
          <a:p>
            <a:pPr marL="285750" indent="-285750">
              <a:spcBef>
                <a:spcPts val="1200"/>
              </a:spcBef>
              <a:buClr>
                <a:srgbClr val="6A3091"/>
              </a:buClr>
              <a:buFont typeface="Arial" panose="020B0604020202020204" pitchFamily="34" charset="0"/>
              <a:buChar char="•"/>
            </a:pPr>
            <a:r>
              <a:rPr lang="en-US" sz="2400" dirty="0">
                <a:latin typeface="Arial" panose="020B0604020202020204" pitchFamily="34" charset="0"/>
                <a:ea typeface="Open Sans" panose="020B0606030504020204" pitchFamily="34" charset="0"/>
                <a:cs typeface="Arial" panose="020B0604020202020204" pitchFamily="34" charset="0"/>
              </a:rPr>
              <a:t>Understanding Depression and Anxiety</a:t>
            </a:r>
          </a:p>
          <a:p>
            <a:pPr marL="285750" indent="-285750">
              <a:spcBef>
                <a:spcPts val="1200"/>
              </a:spcBef>
              <a:buClr>
                <a:srgbClr val="6A3091"/>
              </a:buClr>
              <a:buFont typeface="Arial" panose="020B0604020202020204" pitchFamily="34" charset="0"/>
              <a:buChar char="•"/>
            </a:pPr>
            <a:r>
              <a:rPr lang="en-US" sz="2400" dirty="0">
                <a:latin typeface="Arial" panose="020B0604020202020204" pitchFamily="34" charset="0"/>
                <a:ea typeface="Open Sans" panose="020B0606030504020204" pitchFamily="34" charset="0"/>
                <a:cs typeface="Arial" panose="020B0604020202020204" pitchFamily="34" charset="0"/>
              </a:rPr>
              <a:t>Mental Health First Aid Action Plan for Depression and Anxiety</a:t>
            </a:r>
          </a:p>
          <a:p>
            <a:pPr marL="1362075" lvl="1" indent="-342900">
              <a:spcBef>
                <a:spcPts val="1200"/>
              </a:spcBef>
              <a:buClr>
                <a:srgbClr val="6A3091"/>
              </a:buClr>
              <a:buFont typeface="Courier New" panose="02070309020205020404" pitchFamily="49" charset="0"/>
              <a:buChar char="o"/>
            </a:pPr>
            <a:r>
              <a:rPr lang="en-US" sz="2400" i="1" dirty="0">
                <a:latin typeface="Arial" panose="020B0604020202020204" pitchFamily="34" charset="0"/>
                <a:ea typeface="Open Sans" panose="020B0606030504020204" pitchFamily="34" charset="0"/>
                <a:cs typeface="Arial" panose="020B0604020202020204" pitchFamily="34" charset="0"/>
              </a:rPr>
              <a:t>Suicidal Thoughts and Behavior</a:t>
            </a:r>
          </a:p>
          <a:p>
            <a:pPr marL="1362075" lvl="1" indent="-342900">
              <a:spcBef>
                <a:spcPts val="1200"/>
              </a:spcBef>
              <a:buClr>
                <a:srgbClr val="6A3091"/>
              </a:buClr>
              <a:buFont typeface="Courier New" panose="02070309020205020404" pitchFamily="49" charset="0"/>
              <a:buChar char="o"/>
            </a:pPr>
            <a:r>
              <a:rPr lang="en-US" sz="2400" i="1" dirty="0">
                <a:latin typeface="Arial" panose="020B0604020202020204" pitchFamily="34" charset="0"/>
                <a:ea typeface="Open Sans" panose="020B0606030504020204" pitchFamily="34" charset="0"/>
                <a:cs typeface="Arial" panose="020B0604020202020204" pitchFamily="34" charset="0"/>
              </a:rPr>
              <a:t>Symptoms of Depression</a:t>
            </a:r>
          </a:p>
          <a:p>
            <a:pPr marL="1362075" lvl="1" indent="-342900">
              <a:spcBef>
                <a:spcPts val="1200"/>
              </a:spcBef>
              <a:buClr>
                <a:srgbClr val="6A3091"/>
              </a:buClr>
              <a:buFont typeface="Courier New" panose="02070309020205020404" pitchFamily="49" charset="0"/>
              <a:buChar char="o"/>
            </a:pPr>
            <a:r>
              <a:rPr lang="en-US" sz="2400" i="1" dirty="0">
                <a:latin typeface="Arial" panose="020B0604020202020204" pitchFamily="34" charset="0"/>
                <a:ea typeface="Open Sans" panose="020B0606030504020204" pitchFamily="34" charset="0"/>
                <a:cs typeface="Arial" panose="020B0604020202020204" pitchFamily="34" charset="0"/>
              </a:rPr>
              <a:t>Non-suicidal Self-Injury</a:t>
            </a:r>
          </a:p>
        </p:txBody>
      </p:sp>
    </p:spTree>
    <p:extLst>
      <p:ext uri="{BB962C8B-B14F-4D97-AF65-F5344CB8AC3E}">
        <p14:creationId xmlns:p14="http://schemas.microsoft.com/office/powerpoint/2010/main" val="2855654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696177" y="2997601"/>
            <a:ext cx="6246340" cy="584775"/>
          </a:xfrm>
          <a:prstGeom prst="rect">
            <a:avLst/>
          </a:prstGeom>
          <a:noFill/>
        </p:spPr>
        <p:txBody>
          <a:bodyPr wrap="square" rtlCol="0">
            <a:spAutoFit/>
          </a:bodyPr>
          <a:lstStyle/>
          <a:p>
            <a:r>
              <a:rPr lang="en-US" sz="3200" dirty="0">
                <a:solidFill>
                  <a:schemeClr val="bg1"/>
                </a:solidFill>
                <a:latin typeface="Arial" panose="020B0604020202020204" pitchFamily="34" charset="0"/>
                <a:ea typeface="Open Sans Light" panose="020B0306030504020204" pitchFamily="34" charset="0"/>
                <a:cs typeface="Arial" panose="020B0604020202020204" pitchFamily="34" charset="0"/>
              </a:rPr>
              <a:t>SESSION 2</a:t>
            </a:r>
          </a:p>
        </p:txBody>
      </p:sp>
      <p:cxnSp>
        <p:nvCxnSpPr>
          <p:cNvPr id="9" name="Straight Connector 8"/>
          <p:cNvCxnSpPr/>
          <p:nvPr/>
        </p:nvCxnSpPr>
        <p:spPr>
          <a:xfrm flipV="1">
            <a:off x="889686" y="6363044"/>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94509" y="304555"/>
            <a:ext cx="7668491" cy="5970865"/>
          </a:xfrm>
          <a:prstGeom prst="rect">
            <a:avLst/>
          </a:prstGeom>
          <a:noFill/>
        </p:spPr>
        <p:txBody>
          <a:bodyPr wrap="square" rtlCol="0">
            <a:spAutoFit/>
          </a:bodyPr>
          <a:lstStyle/>
          <a:p>
            <a:pPr marL="342900" indent="-342900">
              <a:buClr>
                <a:srgbClr val="6A3091"/>
              </a:buClr>
              <a:buFont typeface="Arial" panose="020B0604020202020204" pitchFamily="34" charset="0"/>
              <a:buChar char="•"/>
            </a:pPr>
            <a:r>
              <a:rPr lang="en-US" sz="2400" dirty="0">
                <a:latin typeface="Arial" panose="020B0604020202020204" pitchFamily="34" charset="0"/>
                <a:cs typeface="Arial" panose="020B0604020202020204" pitchFamily="34" charset="0"/>
              </a:rPr>
              <a:t>Mental Health First Aid Action Plan for Depression and Anxiety</a:t>
            </a:r>
          </a:p>
          <a:p>
            <a:pPr marL="800100" lvl="1" indent="-342900">
              <a:buClr>
                <a:srgbClr val="6A3091"/>
              </a:buClr>
              <a:buFont typeface="Courier New" panose="02070309020205020404" pitchFamily="49" charset="0"/>
              <a:buChar char="o"/>
            </a:pPr>
            <a:r>
              <a:rPr lang="en-US" sz="2400" i="1" dirty="0">
                <a:latin typeface="Arial" panose="020B0604020202020204" pitchFamily="34" charset="0"/>
                <a:cs typeface="Arial" panose="020B0604020202020204" pitchFamily="34" charset="0"/>
              </a:rPr>
              <a:t>Panic Attacks</a:t>
            </a:r>
          </a:p>
          <a:p>
            <a:pPr marL="800100" lvl="1" indent="-342900">
              <a:buClr>
                <a:srgbClr val="6A3091"/>
              </a:buClr>
              <a:buFont typeface="Courier New" panose="02070309020205020404" pitchFamily="49" charset="0"/>
              <a:buChar char="o"/>
            </a:pPr>
            <a:r>
              <a:rPr lang="en-US" sz="2400" i="1" dirty="0">
                <a:latin typeface="Arial" panose="020B0604020202020204" pitchFamily="34" charset="0"/>
                <a:cs typeface="Arial" panose="020B0604020202020204" pitchFamily="34" charset="0"/>
              </a:rPr>
              <a:t>Traumatic Events</a:t>
            </a:r>
          </a:p>
          <a:p>
            <a:pPr marL="800100" lvl="1" indent="-342900">
              <a:buClr>
                <a:srgbClr val="6A3091"/>
              </a:buClr>
              <a:buFont typeface="Courier New" panose="02070309020205020404" pitchFamily="49" charset="0"/>
              <a:buChar char="o"/>
            </a:pPr>
            <a:r>
              <a:rPr lang="en-US" sz="2400" i="1" dirty="0">
                <a:latin typeface="Arial" panose="020B0604020202020204" pitchFamily="34" charset="0"/>
                <a:cs typeface="Arial" panose="020B0604020202020204" pitchFamily="34" charset="0"/>
              </a:rPr>
              <a:t>Symptoms of Anxiety</a:t>
            </a:r>
            <a:endParaRPr lang="en-US" sz="2400" dirty="0">
              <a:latin typeface="Arial" panose="020B0604020202020204" pitchFamily="34" charset="0"/>
              <a:cs typeface="Arial" panose="020B0604020202020204" pitchFamily="34" charset="0"/>
            </a:endParaRPr>
          </a:p>
          <a:p>
            <a:pPr marL="342900" indent="-342900">
              <a:buClr>
                <a:srgbClr val="6A3091"/>
              </a:buClr>
              <a:buFont typeface="Arial" panose="020B0604020202020204" pitchFamily="34" charset="0"/>
              <a:buChar char="•"/>
            </a:pPr>
            <a:r>
              <a:rPr lang="en-US" sz="2400" dirty="0">
                <a:latin typeface="Arial" panose="020B0604020202020204" pitchFamily="34" charset="0"/>
                <a:cs typeface="Arial" panose="020B0604020202020204" pitchFamily="34" charset="0"/>
              </a:rPr>
              <a:t>Understanding Psychosis</a:t>
            </a:r>
          </a:p>
          <a:p>
            <a:pPr marL="342900" indent="-342900">
              <a:buClr>
                <a:srgbClr val="6A3091"/>
              </a:buClr>
              <a:buFont typeface="Arial" panose="020B0604020202020204" pitchFamily="34" charset="0"/>
              <a:buChar char="•"/>
            </a:pPr>
            <a:r>
              <a:rPr lang="en-US" sz="2400" dirty="0">
                <a:latin typeface="Arial" panose="020B0604020202020204" pitchFamily="34" charset="0"/>
                <a:cs typeface="Arial" panose="020B0604020202020204" pitchFamily="34" charset="0"/>
              </a:rPr>
              <a:t>Mental Health First Aid Action Plan</a:t>
            </a:r>
          </a:p>
          <a:p>
            <a:pPr marL="800100" lvl="1" indent="-342900">
              <a:buClr>
                <a:srgbClr val="6A3091"/>
              </a:buClr>
              <a:buFont typeface="Courier New" panose="02070309020205020404" pitchFamily="49" charset="0"/>
              <a:buChar char="o"/>
            </a:pPr>
            <a:r>
              <a:rPr lang="en-US" sz="2400" i="1" dirty="0">
                <a:latin typeface="Arial" panose="020B0604020202020204" pitchFamily="34" charset="0"/>
                <a:cs typeface="Arial" panose="020B0604020202020204" pitchFamily="34" charset="0"/>
              </a:rPr>
              <a:t>Psychosis</a:t>
            </a:r>
          </a:p>
          <a:p>
            <a:pPr marL="800100" lvl="1" indent="-342900">
              <a:buClr>
                <a:srgbClr val="6A3091"/>
              </a:buClr>
              <a:buFont typeface="Courier New" panose="02070309020205020404" pitchFamily="49" charset="0"/>
              <a:buChar char="o"/>
            </a:pPr>
            <a:r>
              <a:rPr lang="en-US" sz="2400" i="1" dirty="0">
                <a:latin typeface="Arial" panose="020B0604020202020204" pitchFamily="34" charset="0"/>
                <a:cs typeface="Arial" panose="020B0604020202020204" pitchFamily="34" charset="0"/>
              </a:rPr>
              <a:t>Disruptive or Aggressive Behavior</a:t>
            </a:r>
          </a:p>
          <a:p>
            <a:pPr marL="342900" indent="-342900">
              <a:buClr>
                <a:srgbClr val="6A3091"/>
              </a:buClr>
              <a:buFont typeface="Arial" panose="020B0604020202020204" pitchFamily="34" charset="0"/>
              <a:buChar char="•"/>
            </a:pPr>
            <a:r>
              <a:rPr lang="en-US" sz="2400" dirty="0">
                <a:latin typeface="Arial" panose="020B0604020202020204" pitchFamily="34" charset="0"/>
                <a:cs typeface="Arial" panose="020B0604020202020204" pitchFamily="34" charset="0"/>
              </a:rPr>
              <a:t>Understanding Substance Use Disorders</a:t>
            </a:r>
          </a:p>
          <a:p>
            <a:pPr marL="342900" indent="-342900">
              <a:buClr>
                <a:srgbClr val="6A3091"/>
              </a:buClr>
              <a:buFont typeface="Arial" panose="020B0604020202020204" pitchFamily="34" charset="0"/>
              <a:buChar char="•"/>
            </a:pPr>
            <a:r>
              <a:rPr lang="en-US" sz="2400" dirty="0">
                <a:latin typeface="Arial" panose="020B0604020202020204" pitchFamily="34" charset="0"/>
                <a:cs typeface="Arial" panose="020B0604020202020204" pitchFamily="34" charset="0"/>
              </a:rPr>
              <a:t>Mental Health First Aid Action Plan</a:t>
            </a:r>
          </a:p>
          <a:p>
            <a:pPr marL="800100" lvl="1" indent="-342900">
              <a:buClr>
                <a:srgbClr val="6A3091"/>
              </a:buClr>
              <a:buFont typeface="Courier New" panose="02070309020205020404" pitchFamily="49" charset="0"/>
              <a:buChar char="o"/>
            </a:pPr>
            <a:r>
              <a:rPr lang="en-US" sz="2400" i="1" dirty="0">
                <a:latin typeface="Arial" panose="020B0604020202020204" pitchFamily="34" charset="0"/>
                <a:cs typeface="Arial" panose="020B0604020202020204" pitchFamily="34" charset="0"/>
              </a:rPr>
              <a:t>Overdose</a:t>
            </a:r>
          </a:p>
          <a:p>
            <a:pPr marL="800100" lvl="1" indent="-342900">
              <a:buClr>
                <a:srgbClr val="6A3091"/>
              </a:buClr>
              <a:buFont typeface="Courier New" panose="02070309020205020404" pitchFamily="49" charset="0"/>
              <a:buChar char="o"/>
            </a:pPr>
            <a:r>
              <a:rPr lang="en-US" sz="2400" i="1" dirty="0">
                <a:latin typeface="Arial" panose="020B0604020202020204" pitchFamily="34" charset="0"/>
                <a:cs typeface="Arial" panose="020B0604020202020204" pitchFamily="34" charset="0"/>
              </a:rPr>
              <a:t>Withdrawal</a:t>
            </a:r>
          </a:p>
          <a:p>
            <a:pPr marL="800100" lvl="1" indent="-342900">
              <a:buClr>
                <a:srgbClr val="6A3091"/>
              </a:buClr>
              <a:buFont typeface="Courier New" panose="02070309020205020404" pitchFamily="49" charset="0"/>
              <a:buChar char="o"/>
            </a:pPr>
            <a:r>
              <a:rPr lang="en-US" sz="2400" i="1" dirty="0">
                <a:latin typeface="Arial" panose="020B0604020202020204" pitchFamily="34" charset="0"/>
                <a:cs typeface="Arial" panose="020B0604020202020204" pitchFamily="34" charset="0"/>
              </a:rPr>
              <a:t>Substance Use Disorders</a:t>
            </a:r>
          </a:p>
          <a:p>
            <a:pPr marL="342900" indent="-342900">
              <a:buClr>
                <a:srgbClr val="6A3091"/>
              </a:buClr>
              <a:buFont typeface="Arial" panose="020B0604020202020204" pitchFamily="34" charset="0"/>
              <a:buChar char="•"/>
            </a:pPr>
            <a:r>
              <a:rPr lang="en-US" sz="2400" dirty="0">
                <a:latin typeface="Arial" panose="020B0604020202020204" pitchFamily="34" charset="0"/>
                <a:cs typeface="Arial" panose="020B0604020202020204" pitchFamily="34" charset="0"/>
              </a:rPr>
              <a:t>Using your Mental Health First Aid Training</a:t>
            </a:r>
            <a:endParaRPr lang="en-US" sz="2400" i="1" dirty="0">
              <a:latin typeface="Arial" panose="020B0604020202020204" pitchFamily="34" charset="0"/>
              <a:cs typeface="Arial" panose="020B0604020202020204" pitchFamily="34" charset="0"/>
            </a:endParaRPr>
          </a:p>
          <a:p>
            <a:pPr marL="1019175" lvl="1">
              <a:buClr>
                <a:srgbClr val="6A3091"/>
              </a:buClr>
            </a:pPr>
            <a:endParaRPr lang="en-US" sz="2200" i="1" dirty="0"/>
          </a:p>
        </p:txBody>
      </p:sp>
    </p:spTree>
    <p:extLst>
      <p:ext uri="{BB962C8B-B14F-4D97-AF65-F5344CB8AC3E}">
        <p14:creationId xmlns:p14="http://schemas.microsoft.com/office/powerpoint/2010/main" val="2803879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832568" y="3164768"/>
            <a:ext cx="6519119" cy="523220"/>
          </a:xfrm>
          <a:prstGeom prst="rect">
            <a:avLst/>
          </a:prstGeom>
          <a:noFill/>
        </p:spPr>
        <p:txBody>
          <a:bodyPr wrap="square" rtlCol="0">
            <a:spAutoFit/>
          </a:bodyPr>
          <a:lstStyle/>
          <a:p>
            <a:r>
              <a:rPr lang="en-US" sz="2800" dirty="0">
                <a:solidFill>
                  <a:schemeClr val="bg1"/>
                </a:solidFill>
                <a:latin typeface="Arial" panose="020B0604020202020204" pitchFamily="34" charset="0"/>
                <a:ea typeface="Open Sans Light" panose="020B0306030504020204" pitchFamily="34" charset="0"/>
                <a:cs typeface="Arial" panose="020B0604020202020204" pitchFamily="34" charset="0"/>
              </a:rPr>
              <a:t>WHY MENTAL HEALTH FIRST AID?</a:t>
            </a:r>
          </a:p>
        </p:txBody>
      </p:sp>
      <p:cxnSp>
        <p:nvCxnSpPr>
          <p:cNvPr id="9" name="Straight Connector 8"/>
          <p:cNvCxnSpPr/>
          <p:nvPr/>
        </p:nvCxnSpPr>
        <p:spPr>
          <a:xfrm flipV="1">
            <a:off x="889686" y="6375825"/>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285236" y="1126957"/>
            <a:ext cx="7408538" cy="3831818"/>
          </a:xfrm>
          <a:prstGeom prst="rect">
            <a:avLst/>
          </a:prstGeom>
          <a:noFill/>
        </p:spPr>
        <p:txBody>
          <a:bodyPr wrap="square" rtlCol="0">
            <a:spAutoFit/>
          </a:bodyPr>
          <a:lstStyle/>
          <a:p>
            <a:pPr marL="342900" indent="-342900">
              <a:buClr>
                <a:srgbClr val="6A3091"/>
              </a:buClr>
              <a:buFont typeface="Arial" panose="020B0604020202020204" pitchFamily="34" charset="0"/>
              <a:buChar char="•"/>
            </a:pPr>
            <a:r>
              <a:rPr lang="en-AU" sz="2400" dirty="0">
                <a:latin typeface="Arial" panose="020B0604020202020204" pitchFamily="34" charset="0"/>
                <a:ea typeface="Open Sans" panose="020B0606030504020204" pitchFamily="34" charset="0"/>
                <a:cs typeface="Arial" panose="020B0604020202020204" pitchFamily="34" charset="0"/>
              </a:rPr>
              <a:t>Mental health problems are common</a:t>
            </a:r>
            <a:endParaRPr lang="en-US" sz="2400" dirty="0">
              <a:latin typeface="Arial" panose="020B0604020202020204" pitchFamily="34" charset="0"/>
              <a:ea typeface="Open Sans" panose="020B0606030504020204" pitchFamily="34" charset="0"/>
              <a:cs typeface="Arial" panose="020B0604020202020204" pitchFamily="34" charset="0"/>
            </a:endParaRPr>
          </a:p>
          <a:p>
            <a:pPr marL="342900" indent="-342900">
              <a:spcBef>
                <a:spcPts val="1800"/>
              </a:spcBef>
              <a:buClr>
                <a:srgbClr val="6A3091"/>
              </a:buClr>
              <a:buFont typeface="Arial" panose="020B0604020202020204" pitchFamily="34" charset="0"/>
              <a:buChar char="•"/>
            </a:pPr>
            <a:r>
              <a:rPr lang="en-AU" sz="2400" dirty="0">
                <a:latin typeface="Arial" panose="020B0604020202020204" pitchFamily="34" charset="0"/>
                <a:ea typeface="Open Sans" panose="020B0606030504020204" pitchFamily="34" charset="0"/>
                <a:cs typeface="Arial" panose="020B0604020202020204" pitchFamily="34" charset="0"/>
              </a:rPr>
              <a:t>Stigma is associated with mental health problems</a:t>
            </a:r>
            <a:endParaRPr lang="en-US" sz="2400" dirty="0">
              <a:latin typeface="Arial" panose="020B0604020202020204" pitchFamily="34" charset="0"/>
              <a:ea typeface="Open Sans" panose="020B0606030504020204" pitchFamily="34" charset="0"/>
              <a:cs typeface="Arial" panose="020B0604020202020204" pitchFamily="34" charset="0"/>
            </a:endParaRPr>
          </a:p>
          <a:p>
            <a:pPr marL="342900" indent="-342900">
              <a:spcBef>
                <a:spcPts val="1800"/>
              </a:spcBef>
              <a:buClr>
                <a:srgbClr val="6A3091"/>
              </a:buClr>
              <a:buFont typeface="Arial" panose="020B0604020202020204" pitchFamily="34" charset="0"/>
              <a:buChar char="•"/>
            </a:pPr>
            <a:r>
              <a:rPr lang="en-AU" sz="2400" dirty="0">
                <a:latin typeface="Arial" panose="020B0604020202020204" pitchFamily="34" charset="0"/>
                <a:ea typeface="Open Sans" panose="020B0606030504020204" pitchFamily="34" charset="0"/>
                <a:cs typeface="Arial" panose="020B0604020202020204" pitchFamily="34" charset="0"/>
              </a:rPr>
              <a:t>Many people are not well informed </a:t>
            </a:r>
          </a:p>
          <a:p>
            <a:pPr marL="342900" indent="-342900">
              <a:spcBef>
                <a:spcPts val="1800"/>
              </a:spcBef>
              <a:buClr>
                <a:srgbClr val="6A3091"/>
              </a:buClr>
              <a:buFont typeface="Arial" panose="020B0604020202020204" pitchFamily="34" charset="0"/>
              <a:buChar char="•"/>
            </a:pPr>
            <a:r>
              <a:rPr lang="en-AU" sz="2400" dirty="0">
                <a:latin typeface="Arial" panose="020B0604020202020204" pitchFamily="34" charset="0"/>
                <a:ea typeface="Open Sans" panose="020B0606030504020204" pitchFamily="34" charset="0"/>
                <a:cs typeface="Arial" panose="020B0604020202020204" pitchFamily="34" charset="0"/>
              </a:rPr>
              <a:t>Professional help is not always on hand</a:t>
            </a:r>
          </a:p>
          <a:p>
            <a:pPr marL="342900" indent="-342900">
              <a:spcBef>
                <a:spcPts val="1800"/>
              </a:spcBef>
              <a:buClr>
                <a:srgbClr val="6A3091"/>
              </a:buClr>
              <a:buFont typeface="Arial" panose="020B0604020202020204" pitchFamily="34" charset="0"/>
              <a:buChar char="•"/>
            </a:pPr>
            <a:r>
              <a:rPr lang="en-US" sz="2400" dirty="0">
                <a:latin typeface="Arial" panose="020B0604020202020204" pitchFamily="34" charset="0"/>
                <a:ea typeface="Open Sans" panose="020B0606030504020204" pitchFamily="34" charset="0"/>
                <a:cs typeface="Arial" panose="020B0604020202020204" pitchFamily="34" charset="0"/>
              </a:rPr>
              <a:t>People often do not know how to respond</a:t>
            </a:r>
          </a:p>
          <a:p>
            <a:pPr marL="342900" indent="-342900">
              <a:spcBef>
                <a:spcPts val="1800"/>
              </a:spcBef>
              <a:buClr>
                <a:srgbClr val="6A3091"/>
              </a:buClr>
              <a:buFont typeface="Arial" panose="020B0604020202020204" pitchFamily="34" charset="0"/>
              <a:buChar char="•"/>
            </a:pPr>
            <a:r>
              <a:rPr lang="en-US" sz="2400" dirty="0">
                <a:latin typeface="Arial" panose="020B0604020202020204" pitchFamily="34" charset="0"/>
                <a:ea typeface="Open Sans" panose="020B0606030504020204" pitchFamily="34" charset="0"/>
                <a:cs typeface="Arial" panose="020B0604020202020204" pitchFamily="34" charset="0"/>
              </a:rPr>
              <a:t>People with mental health problems often do not seek help</a:t>
            </a:r>
          </a:p>
        </p:txBody>
      </p:sp>
    </p:spTree>
    <p:extLst>
      <p:ext uri="{BB962C8B-B14F-4D97-AF65-F5344CB8AC3E}">
        <p14:creationId xmlns:p14="http://schemas.microsoft.com/office/powerpoint/2010/main" val="2556190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696177" y="3028379"/>
            <a:ext cx="6246340" cy="523220"/>
          </a:xfrm>
          <a:prstGeom prst="rect">
            <a:avLst/>
          </a:prstGeom>
          <a:noFill/>
        </p:spPr>
        <p:txBody>
          <a:bodyPr wrap="square" rtlCol="0">
            <a:spAutoFit/>
          </a:bodyPr>
          <a:lstStyle/>
          <a:p>
            <a:r>
              <a:rPr lang="en-US" sz="2800" dirty="0">
                <a:solidFill>
                  <a:schemeClr val="bg1"/>
                </a:solidFill>
                <a:latin typeface="Arial" panose="020B0604020202020204" pitchFamily="34" charset="0"/>
                <a:ea typeface="Open Sans Light" panose="020B0306030504020204" pitchFamily="34" charset="0"/>
                <a:cs typeface="Arial" panose="020B0604020202020204" pitchFamily="34" charset="0"/>
              </a:rPr>
              <a:t>WHAT IS A MENTAL DISORDER?</a:t>
            </a:r>
          </a:p>
        </p:txBody>
      </p:sp>
      <p:sp>
        <p:nvSpPr>
          <p:cNvPr id="13" name="TextBox 12"/>
          <p:cNvSpPr txBox="1"/>
          <p:nvPr/>
        </p:nvSpPr>
        <p:spPr>
          <a:xfrm>
            <a:off x="1312574" y="569417"/>
            <a:ext cx="6512077" cy="954107"/>
          </a:xfrm>
          <a:prstGeom prst="rect">
            <a:avLst/>
          </a:prstGeom>
          <a:noFill/>
        </p:spPr>
        <p:txBody>
          <a:bodyPr wrap="square" rtlCol="0">
            <a:spAutoFit/>
          </a:bodyPr>
          <a:lstStyle/>
          <a:p>
            <a:pPr algn="ctr"/>
            <a:r>
              <a:rPr lang="en-US" sz="2800" dirty="0">
                <a:solidFill>
                  <a:schemeClr val="tx1"/>
                </a:solidFill>
                <a:latin typeface="Arial" panose="020B0604020202020204" pitchFamily="34" charset="0"/>
                <a:cs typeface="Arial" panose="020B0604020202020204" pitchFamily="34" charset="0"/>
              </a:rPr>
              <a:t>A</a:t>
            </a:r>
            <a:r>
              <a:rPr lang="en-US" sz="2800" b="1" dirty="0">
                <a:solidFill>
                  <a:schemeClr val="tx1"/>
                </a:solidFill>
                <a:latin typeface="Arial" panose="020B0604020202020204" pitchFamily="34" charset="0"/>
                <a:cs typeface="Arial" panose="020B0604020202020204" pitchFamily="34" charset="0"/>
              </a:rPr>
              <a:t> mental disorder</a:t>
            </a:r>
            <a:r>
              <a:rPr lang="en-US" sz="2800" dirty="0">
                <a:solidFill>
                  <a:schemeClr val="tx1"/>
                </a:solidFill>
                <a:latin typeface="Arial" panose="020B0604020202020204" pitchFamily="34" charset="0"/>
                <a:cs typeface="Arial" panose="020B0604020202020204" pitchFamily="34" charset="0"/>
              </a:rPr>
              <a:t> or </a:t>
            </a:r>
            <a:r>
              <a:rPr lang="en-US" sz="2800" b="1" dirty="0">
                <a:solidFill>
                  <a:schemeClr val="tx1"/>
                </a:solidFill>
                <a:latin typeface="Arial" panose="020B0604020202020204" pitchFamily="34" charset="0"/>
                <a:cs typeface="Arial" panose="020B0604020202020204" pitchFamily="34" charset="0"/>
              </a:rPr>
              <a:t>mental illness</a:t>
            </a:r>
            <a:r>
              <a:rPr lang="en-US" sz="2800" dirty="0">
                <a:solidFill>
                  <a:schemeClr val="tx1"/>
                </a:solidFill>
                <a:latin typeface="Arial" panose="020B0604020202020204" pitchFamily="34" charset="0"/>
                <a:cs typeface="Arial" panose="020B0604020202020204" pitchFamily="34" charset="0"/>
              </a:rPr>
              <a:t> is a diagnosable illness that:</a:t>
            </a:r>
          </a:p>
        </p:txBody>
      </p:sp>
      <p:sp>
        <p:nvSpPr>
          <p:cNvPr id="10" name="Rectangle 6"/>
          <p:cNvSpPr>
            <a:spLocks noChangeArrowheads="1"/>
          </p:cNvSpPr>
          <p:nvPr/>
        </p:nvSpPr>
        <p:spPr bwMode="auto">
          <a:xfrm>
            <a:off x="990600" y="2362200"/>
            <a:ext cx="7924800" cy="3276600"/>
          </a:xfrm>
          <a:prstGeom prst="rect">
            <a:avLst/>
          </a:prstGeom>
          <a:noFill/>
          <a:ln w="12700">
            <a:noFill/>
            <a:miter lim="800000"/>
            <a:headEnd/>
            <a:tailEnd/>
          </a:ln>
        </p:spPr>
        <p:txBody>
          <a:bodyPr lIns="50800" tIns="50800" rIns="132080" bIns="50800"/>
          <a:lstStyle/>
          <a:p>
            <a:pPr marL="496888" indent="-457200">
              <a:spcBef>
                <a:spcPts val="1800"/>
              </a:spcBef>
              <a:buClr>
                <a:srgbClr val="6A3091"/>
              </a:buClr>
              <a:buSzPct val="85000"/>
              <a:buFont typeface="Arial" pitchFamily="34" charset="0"/>
              <a:buChar char="•"/>
            </a:pPr>
            <a:r>
              <a:rPr lang="en-US" sz="2600" dirty="0">
                <a:solidFill>
                  <a:schemeClr val="tx1"/>
                </a:solidFill>
                <a:latin typeface="Arial" panose="020B0604020202020204" pitchFamily="34" charset="0"/>
                <a:cs typeface="Arial" panose="020B0604020202020204" pitchFamily="34" charset="0"/>
              </a:rPr>
              <a:t>Affects a person’s thinking, emotional state, and </a:t>
            </a:r>
            <a:r>
              <a:rPr lang="en-US" sz="2600" dirty="0" smtClean="0">
                <a:solidFill>
                  <a:schemeClr val="tx1"/>
                </a:solidFill>
                <a:latin typeface="Arial" panose="020B0604020202020204" pitchFamily="34" charset="0"/>
                <a:cs typeface="Arial" panose="020B0604020202020204" pitchFamily="34" charset="0"/>
              </a:rPr>
              <a:t>behavior</a:t>
            </a:r>
          </a:p>
          <a:p>
            <a:pPr marL="39688">
              <a:spcBef>
                <a:spcPts val="1800"/>
              </a:spcBef>
              <a:buClr>
                <a:srgbClr val="6A3091"/>
              </a:buClr>
              <a:buSzPct val="85000"/>
            </a:pPr>
            <a:endParaRPr lang="en-US" sz="2600" dirty="0" smtClean="0">
              <a:solidFill>
                <a:schemeClr val="tx1"/>
              </a:solidFill>
              <a:latin typeface="Arial" panose="020B0604020202020204" pitchFamily="34" charset="0"/>
              <a:cs typeface="Arial" panose="020B0604020202020204" pitchFamily="34" charset="0"/>
            </a:endParaRPr>
          </a:p>
          <a:p>
            <a:pPr marL="496888" indent="-457200">
              <a:spcBef>
                <a:spcPts val="600"/>
              </a:spcBef>
              <a:buClr>
                <a:srgbClr val="6A3091"/>
              </a:buClr>
              <a:buSzPct val="85000"/>
              <a:buFont typeface="Arial" pitchFamily="34" charset="0"/>
              <a:buChar char="•"/>
            </a:pPr>
            <a:r>
              <a:rPr lang="en-US" sz="2600" dirty="0" smtClean="0">
                <a:solidFill>
                  <a:schemeClr val="tx1"/>
                </a:solidFill>
                <a:latin typeface="Arial" panose="020B0604020202020204" pitchFamily="34" charset="0"/>
                <a:cs typeface="Arial" panose="020B0604020202020204" pitchFamily="34" charset="0"/>
              </a:rPr>
              <a:t>Disrupts </a:t>
            </a:r>
            <a:r>
              <a:rPr lang="en-US" sz="2600" dirty="0">
                <a:solidFill>
                  <a:schemeClr val="tx1"/>
                </a:solidFill>
                <a:latin typeface="Arial" panose="020B0604020202020204" pitchFamily="34" charset="0"/>
                <a:cs typeface="Arial" panose="020B0604020202020204" pitchFamily="34" charset="0"/>
              </a:rPr>
              <a:t>the person’s ability to:</a:t>
            </a:r>
          </a:p>
          <a:p>
            <a:pPr marL="968375" lvl="1" indent="-407988">
              <a:spcBef>
                <a:spcPts val="600"/>
              </a:spcBef>
              <a:buClr>
                <a:srgbClr val="6A3091"/>
              </a:buClr>
              <a:buSzPct val="75000"/>
              <a:buFont typeface="Courier New" panose="02070309020205020404" pitchFamily="49" charset="0"/>
              <a:buChar char="o"/>
            </a:pPr>
            <a:r>
              <a:rPr lang="en-US" sz="2400" dirty="0">
                <a:solidFill>
                  <a:schemeClr val="tx1"/>
                </a:solidFill>
                <a:latin typeface="Arial" panose="020B0604020202020204" pitchFamily="34" charset="0"/>
                <a:cs typeface="Arial" panose="020B0604020202020204" pitchFamily="34" charset="0"/>
              </a:rPr>
              <a:t>Work </a:t>
            </a:r>
          </a:p>
          <a:p>
            <a:pPr marL="968375" lvl="1" indent="-407988">
              <a:spcBef>
                <a:spcPts val="600"/>
              </a:spcBef>
              <a:buClr>
                <a:srgbClr val="6A3091"/>
              </a:buClr>
              <a:buSzPct val="75000"/>
              <a:buFont typeface="Courier New" panose="02070309020205020404" pitchFamily="49" charset="0"/>
              <a:buChar char="o"/>
            </a:pPr>
            <a:r>
              <a:rPr lang="en-US" sz="2400" dirty="0">
                <a:solidFill>
                  <a:schemeClr val="tx1"/>
                </a:solidFill>
                <a:latin typeface="Arial" panose="020B0604020202020204" pitchFamily="34" charset="0"/>
                <a:cs typeface="Arial" panose="020B0604020202020204" pitchFamily="34" charset="0"/>
              </a:rPr>
              <a:t>Carry out daily activities</a:t>
            </a:r>
          </a:p>
          <a:p>
            <a:pPr marL="968375" lvl="1" indent="-407988">
              <a:spcBef>
                <a:spcPts val="600"/>
              </a:spcBef>
              <a:buClr>
                <a:srgbClr val="6A3091"/>
              </a:buClr>
              <a:buSzPct val="75000"/>
              <a:buFont typeface="Courier New" panose="02070309020205020404" pitchFamily="49" charset="0"/>
              <a:buChar char="o"/>
            </a:pPr>
            <a:r>
              <a:rPr lang="en-US" sz="2400" dirty="0">
                <a:solidFill>
                  <a:schemeClr val="tx1"/>
                </a:solidFill>
                <a:latin typeface="Arial" panose="020B0604020202020204" pitchFamily="34" charset="0"/>
                <a:cs typeface="Arial" panose="020B0604020202020204" pitchFamily="34" charset="0"/>
              </a:rPr>
              <a:t>Engage in satisfying relationships</a:t>
            </a:r>
          </a:p>
        </p:txBody>
      </p:sp>
    </p:spTree>
    <p:extLst>
      <p:ext uri="{BB962C8B-B14F-4D97-AF65-F5344CB8AC3E}">
        <p14:creationId xmlns:p14="http://schemas.microsoft.com/office/powerpoint/2010/main" val="169065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blinds(horizontal)">
                                      <p:cBhvr>
                                        <p:cTn id="15" dur="500"/>
                                        <p:tgtEl>
                                          <p:spTgt spid="10">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animEffect transition="in" filter="blinds(horizontal)">
                                      <p:cBhvr>
                                        <p:cTn id="18" dur="500"/>
                                        <p:tgtEl>
                                          <p:spTgt spid="10">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animEffect transition="in" filter="blinds(horizontal)">
                                      <p:cBhvr>
                                        <p:cTn id="21"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866910" y="3167390"/>
            <a:ext cx="6640554" cy="523220"/>
          </a:xfrm>
          <a:prstGeom prst="rect">
            <a:avLst/>
          </a:prstGeom>
          <a:noFill/>
        </p:spPr>
        <p:txBody>
          <a:bodyPr wrap="square" rtlCol="0">
            <a:spAutoFit/>
          </a:bodyPr>
          <a:lstStyle/>
          <a:p>
            <a:r>
              <a:rPr lang="en-US" sz="2800" dirty="0">
                <a:solidFill>
                  <a:schemeClr val="bg1"/>
                </a:solidFill>
                <a:latin typeface="Arial" panose="020B0604020202020204" pitchFamily="34" charset="0"/>
                <a:ea typeface="Open Sans Light" panose="020B0306030504020204" pitchFamily="34" charset="0"/>
                <a:cs typeface="Arial" panose="020B0604020202020204" pitchFamily="34" charset="0"/>
              </a:rPr>
              <a:t>ADULTS WITH A MENTAL DISORDER</a:t>
            </a:r>
          </a:p>
        </p:txBody>
      </p:sp>
      <p:cxnSp>
        <p:nvCxnSpPr>
          <p:cNvPr id="9" name="Straight Connector 8"/>
          <p:cNvCxnSpPr/>
          <p:nvPr/>
        </p:nvCxnSpPr>
        <p:spPr>
          <a:xfrm flipV="1">
            <a:off x="889686" y="6363044"/>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251808" y="479277"/>
            <a:ext cx="6546389" cy="954107"/>
          </a:xfrm>
          <a:prstGeom prst="rect">
            <a:avLst/>
          </a:prstGeom>
          <a:noFill/>
        </p:spPr>
        <p:txBody>
          <a:bodyPr wrap="square" rtlCol="0">
            <a:spAutoFit/>
          </a:bodyPr>
          <a:lstStyle/>
          <a:p>
            <a:pPr algn="ctr"/>
            <a:r>
              <a:rPr lang="en-US" sz="2800" b="1" dirty="0">
                <a:latin typeface="Arial" panose="020B0604020202020204" pitchFamily="34" charset="0"/>
                <a:ea typeface="Open Sans" panose="020B0606030504020204" pitchFamily="34" charset="0"/>
                <a:cs typeface="Arial" panose="020B0604020202020204" pitchFamily="34" charset="0"/>
              </a:rPr>
              <a:t>U.S. Adults with a Mental Disorder </a:t>
            </a:r>
          </a:p>
          <a:p>
            <a:pPr algn="ctr"/>
            <a:r>
              <a:rPr lang="en-US" sz="2800" b="1" dirty="0">
                <a:latin typeface="Arial" panose="020B0604020202020204" pitchFamily="34" charset="0"/>
                <a:ea typeface="Open Sans" panose="020B0606030504020204" pitchFamily="34" charset="0"/>
                <a:cs typeface="Arial" panose="020B0604020202020204" pitchFamily="34" charset="0"/>
              </a:rPr>
              <a:t>in Any One Year</a:t>
            </a:r>
            <a:endParaRPr lang="en-US" sz="2500" dirty="0">
              <a:latin typeface="Arial" panose="020B0604020202020204" pitchFamily="34" charset="0"/>
              <a:ea typeface="Open Sans" panose="020B0606030504020204" pitchFamily="34" charset="0"/>
              <a:cs typeface="Arial" panose="020B0604020202020204" pitchFamily="34" charset="0"/>
            </a:endParaRPr>
          </a:p>
        </p:txBody>
      </p:sp>
      <p:graphicFrame>
        <p:nvGraphicFramePr>
          <p:cNvPr id="10" name="Group 3"/>
          <p:cNvGraphicFramePr>
            <a:graphicFrameLocks noGrp="1"/>
          </p:cNvGraphicFramePr>
          <p:nvPr>
            <p:extLst>
              <p:ext uri="{D42A27DB-BD31-4B8C-83A1-F6EECF244321}">
                <p14:modId xmlns:p14="http://schemas.microsoft.com/office/powerpoint/2010/main" val="2173688951"/>
              </p:ext>
            </p:extLst>
          </p:nvPr>
        </p:nvGraphicFramePr>
        <p:xfrm>
          <a:off x="1438410" y="1559012"/>
          <a:ext cx="6867144" cy="4189899"/>
        </p:xfrm>
        <a:graphic>
          <a:graphicData uri="http://schemas.openxmlformats.org/drawingml/2006/table">
            <a:tbl>
              <a:tblPr/>
              <a:tblGrid>
                <a:gridCol w="4460033">
                  <a:extLst>
                    <a:ext uri="{9D8B030D-6E8A-4147-A177-3AD203B41FA5}">
                      <a16:colId xmlns:a16="http://schemas.microsoft.com/office/drawing/2014/main" xmlns="" val="20000"/>
                    </a:ext>
                  </a:extLst>
                </a:gridCol>
                <a:gridCol w="2407111">
                  <a:extLst>
                    <a:ext uri="{9D8B030D-6E8A-4147-A177-3AD203B41FA5}">
                      <a16:colId xmlns:a16="http://schemas.microsoft.com/office/drawing/2014/main" xmlns="" val="20001"/>
                    </a:ext>
                  </a:extLst>
                </a:gridCol>
              </a:tblGrid>
              <a:tr h="633899">
                <a:tc>
                  <a:txBody>
                    <a:bodyPr/>
                    <a:lstStyle/>
                    <a:p>
                      <a:pPr marL="68263" marR="0" lvl="0" indent="0" algn="ctr" defTabSz="914400" rtl="0" eaLnBrk="1" fontAlgn="base" latinLnBrk="0" hangingPunct="1">
                        <a:lnSpc>
                          <a:spcPct val="100000"/>
                        </a:lnSpc>
                        <a:spcBef>
                          <a:spcPct val="0"/>
                        </a:spcBef>
                        <a:spcAft>
                          <a:spcPct val="0"/>
                        </a:spcAft>
                        <a:buClr>
                          <a:srgbClr val="5C9DD0"/>
                        </a:buClr>
                        <a:buSzPct val="85000"/>
                        <a:buFont typeface="Wingdings 2" charset="2"/>
                        <a:buNone/>
                        <a:tabLst/>
                      </a:pPr>
                      <a:r>
                        <a:rPr kumimoji="0" lang="en-US" sz="1800" b="1" i="0" u="none" strike="noStrike" cap="none" normalizeH="0" baseline="0" dirty="0">
                          <a:ln>
                            <a:noFill/>
                          </a:ln>
                          <a:solidFill>
                            <a:schemeClr val="bg1"/>
                          </a:solidFill>
                          <a:effectLst/>
                          <a:latin typeface="Arial" charset="0"/>
                          <a:ea typeface="ヒラギノ角ゴ Pro W3" charset="-128"/>
                          <a:cs typeface="Arial" charset="0"/>
                          <a:sym typeface="Arial" charset="0"/>
                        </a:rPr>
                        <a:t>Type of Mental Disorder</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CEF"/>
                    </a:solidFill>
                  </a:tcPr>
                </a:tc>
                <a:tc>
                  <a:txBody>
                    <a:bodyPr/>
                    <a:lstStyle/>
                    <a:p>
                      <a:pPr marL="68263" marR="0" lvl="0" indent="0" algn="ctr" defTabSz="914400" rtl="0" eaLnBrk="1" fontAlgn="base" latinLnBrk="0" hangingPunct="1">
                        <a:lnSpc>
                          <a:spcPct val="100000"/>
                        </a:lnSpc>
                        <a:spcBef>
                          <a:spcPct val="0"/>
                        </a:spcBef>
                        <a:spcAft>
                          <a:spcPct val="0"/>
                        </a:spcAft>
                        <a:buClr>
                          <a:srgbClr val="5C9DD0"/>
                        </a:buClr>
                        <a:buSzPct val="85000"/>
                        <a:buFont typeface="Wingdings 2" charset="2"/>
                        <a:buNone/>
                        <a:tabLst/>
                      </a:pPr>
                      <a:r>
                        <a:rPr kumimoji="0" lang="en-US" sz="1800" b="1" i="0" u="none" strike="noStrike" cap="none" normalizeH="0" baseline="0" dirty="0">
                          <a:ln>
                            <a:noFill/>
                          </a:ln>
                          <a:solidFill>
                            <a:schemeClr val="bg1"/>
                          </a:solidFill>
                          <a:effectLst/>
                          <a:latin typeface="Arial" charset="0"/>
                          <a:ea typeface="ヒラギノ角ゴ Pro W3" charset="-128"/>
                          <a:cs typeface="Arial" charset="0"/>
                          <a:sym typeface="Arial" charset="0"/>
                        </a:rPr>
                        <a:t>% Adults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CEF"/>
                    </a:solidFill>
                  </a:tcPr>
                </a:tc>
                <a:extLst>
                  <a:ext uri="{0D108BD9-81ED-4DB2-BD59-A6C34878D82A}">
                    <a16:rowId xmlns:a16="http://schemas.microsoft.com/office/drawing/2014/main" xmlns="" val="10000"/>
                  </a:ext>
                </a:extLst>
              </a:tr>
              <a:tr h="508000">
                <a:tc>
                  <a:txBody>
                    <a:bodyPr/>
                    <a:lstStyle/>
                    <a:p>
                      <a:pPr marL="68263" marR="0" lvl="0" indent="0" algn="l" defTabSz="914400" rtl="0" eaLnBrk="1" fontAlgn="base" latinLnBrk="0" hangingPunct="1">
                        <a:lnSpc>
                          <a:spcPct val="100000"/>
                        </a:lnSpc>
                        <a:spcBef>
                          <a:spcPct val="0"/>
                        </a:spcBef>
                        <a:spcAft>
                          <a:spcPct val="0"/>
                        </a:spcAft>
                        <a:buClr>
                          <a:srgbClr val="5C9DD0"/>
                        </a:buClr>
                        <a:buSzPct val="85000"/>
                        <a:buFont typeface="Wingdings 2" charset="2"/>
                        <a:buNone/>
                        <a:tabLst/>
                      </a:pPr>
                      <a:r>
                        <a:rPr kumimoji="0" lang="en-US" sz="1800" b="0" i="0" u="none" strike="noStrike" cap="none" normalizeH="0" baseline="0" dirty="0">
                          <a:ln>
                            <a:noFill/>
                          </a:ln>
                          <a:solidFill>
                            <a:schemeClr val="tx1"/>
                          </a:solidFill>
                          <a:effectLst/>
                          <a:latin typeface="Arial" panose="020B0604020202020204" pitchFamily="34" charset="0"/>
                          <a:ea typeface="Open Sans" panose="020B0606030504020204" pitchFamily="34" charset="0"/>
                          <a:cs typeface="Arial" panose="020B0604020202020204" pitchFamily="34" charset="0"/>
                          <a:sym typeface="Arial" charset="0"/>
                        </a:rPr>
                        <a:t>Anxiety disorder</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8263" marR="0" lvl="0" indent="0" algn="ctr" defTabSz="914400" rtl="0" eaLnBrk="1" fontAlgn="base" latinLnBrk="0" hangingPunct="1">
                        <a:lnSpc>
                          <a:spcPct val="100000"/>
                        </a:lnSpc>
                        <a:spcBef>
                          <a:spcPct val="0"/>
                        </a:spcBef>
                        <a:spcAft>
                          <a:spcPct val="0"/>
                        </a:spcAft>
                        <a:buClr>
                          <a:srgbClr val="5C9DD0"/>
                        </a:buClr>
                        <a:buSzPct val="85000"/>
                        <a:buFont typeface="Wingdings 2" charset="2"/>
                        <a:buNone/>
                        <a:tabLst/>
                      </a:pPr>
                      <a:r>
                        <a:rPr kumimoji="0" lang="en-US" sz="1800" b="0" i="0" u="none" strike="noStrike" cap="none" normalizeH="0" baseline="0" dirty="0">
                          <a:ln>
                            <a:noFill/>
                          </a:ln>
                          <a:solidFill>
                            <a:schemeClr val="tx1"/>
                          </a:solidFill>
                          <a:effectLst/>
                          <a:latin typeface="Arial" panose="020B0604020202020204" pitchFamily="34" charset="0"/>
                          <a:ea typeface="Open Sans" panose="020B0606030504020204" pitchFamily="34" charset="0"/>
                          <a:cs typeface="Arial" panose="020B0604020202020204" pitchFamily="34" charset="0"/>
                          <a:sym typeface="Arial" charset="0"/>
                        </a:rPr>
                        <a:t>             18.1               </a:t>
                      </a:r>
                      <a:r>
                        <a:rPr kumimoji="0" lang="en-US" sz="1800" b="0" i="0" u="none" strike="noStrike" cap="none" normalizeH="0" baseline="0" dirty="0">
                          <a:ln>
                            <a:noFill/>
                          </a:ln>
                          <a:solidFill>
                            <a:schemeClr val="bg1"/>
                          </a:solidFill>
                          <a:effectLst/>
                          <a:latin typeface="Arial" panose="020B0604020202020204" pitchFamily="34" charset="0"/>
                          <a:ea typeface="Open Sans" panose="020B0606030504020204" pitchFamily="34" charset="0"/>
                          <a:cs typeface="Arial" panose="020B0604020202020204" pitchFamily="34" charset="0"/>
                          <a:sym typeface="Arial" charset="0"/>
                        </a:rPr>
                        <a:t>.</a:t>
                      </a:r>
                      <a:endParaRPr kumimoji="0" lang="en-US" sz="1800" b="0" i="0" u="none" strike="noStrike" cap="none" normalizeH="0" baseline="0" dirty="0">
                        <a:ln>
                          <a:noFill/>
                        </a:ln>
                        <a:solidFill>
                          <a:schemeClr val="tx1"/>
                        </a:solidFill>
                        <a:effectLst/>
                        <a:latin typeface="Arial" panose="020B0604020202020204" pitchFamily="34" charset="0"/>
                        <a:ea typeface="Open Sans" panose="020B0606030504020204" pitchFamily="34" charset="0"/>
                        <a:cs typeface="Arial" panose="020B0604020202020204" pitchFamily="34" charset="0"/>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08000">
                <a:tc>
                  <a:txBody>
                    <a:bodyPr/>
                    <a:lstStyle/>
                    <a:p>
                      <a:pPr marL="68263" marR="0" lvl="0" indent="0" algn="l" defTabSz="914400" rtl="0" eaLnBrk="1" fontAlgn="base" latinLnBrk="0" hangingPunct="1">
                        <a:lnSpc>
                          <a:spcPct val="100000"/>
                        </a:lnSpc>
                        <a:spcBef>
                          <a:spcPct val="0"/>
                        </a:spcBef>
                        <a:spcAft>
                          <a:spcPct val="0"/>
                        </a:spcAft>
                        <a:buClr>
                          <a:srgbClr val="5C9DD0"/>
                        </a:buClr>
                        <a:buSzPct val="85000"/>
                        <a:buFont typeface="Wingdings 2" charset="2"/>
                        <a:buNone/>
                        <a:tabLst/>
                      </a:pPr>
                      <a:r>
                        <a:rPr kumimoji="0" lang="en-US" sz="1800" b="0" i="0" u="none" strike="noStrike" cap="none" normalizeH="0" baseline="0" dirty="0">
                          <a:ln>
                            <a:noFill/>
                          </a:ln>
                          <a:solidFill>
                            <a:schemeClr val="tx1"/>
                          </a:solidFill>
                          <a:effectLst/>
                          <a:latin typeface="Arial" panose="020B0604020202020204" pitchFamily="34" charset="0"/>
                          <a:ea typeface="Open Sans" panose="020B0606030504020204" pitchFamily="34" charset="0"/>
                          <a:cs typeface="Arial" panose="020B0604020202020204" pitchFamily="34" charset="0"/>
                          <a:sym typeface="Arial" charset="0"/>
                        </a:rPr>
                        <a:t>Major depressive disorder</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8263" marR="0" lvl="0" indent="0" algn="ctr" defTabSz="914400" rtl="0" eaLnBrk="1" fontAlgn="base" latinLnBrk="0" hangingPunct="1">
                        <a:lnSpc>
                          <a:spcPct val="100000"/>
                        </a:lnSpc>
                        <a:spcBef>
                          <a:spcPct val="0"/>
                        </a:spcBef>
                        <a:spcAft>
                          <a:spcPct val="0"/>
                        </a:spcAft>
                        <a:buClr>
                          <a:srgbClr val="5C9DD0"/>
                        </a:buClr>
                        <a:buSzPct val="85000"/>
                        <a:buFont typeface="Wingdings 2" charset="2"/>
                        <a:buNone/>
                        <a:tabLst/>
                      </a:pPr>
                      <a:r>
                        <a:rPr kumimoji="0" lang="en-US" sz="1800" b="0" i="0" u="none" strike="noStrike" cap="none" normalizeH="0" baseline="0" dirty="0">
                          <a:ln>
                            <a:noFill/>
                          </a:ln>
                          <a:solidFill>
                            <a:schemeClr val="tx1"/>
                          </a:solidFill>
                          <a:effectLst/>
                          <a:latin typeface="Arial" panose="020B0604020202020204" pitchFamily="34" charset="0"/>
                          <a:ea typeface="Open Sans" panose="020B0606030504020204" pitchFamily="34" charset="0"/>
                          <a:cs typeface="Arial" panose="020B0604020202020204" pitchFamily="34" charset="0"/>
                          <a:sym typeface="Arial" charset="0"/>
                        </a:rPr>
                        <a:t>               6.8               </a:t>
                      </a:r>
                      <a:r>
                        <a:rPr kumimoji="0" lang="en-US" sz="1800" b="0" i="0" u="none" strike="noStrike" cap="none" normalizeH="0" baseline="0" dirty="0">
                          <a:ln>
                            <a:noFill/>
                          </a:ln>
                          <a:solidFill>
                            <a:schemeClr val="bg1"/>
                          </a:solidFill>
                          <a:effectLst/>
                          <a:latin typeface="Arial" panose="020B0604020202020204" pitchFamily="34" charset="0"/>
                          <a:ea typeface="Open Sans" panose="020B0606030504020204" pitchFamily="34" charset="0"/>
                          <a:cs typeface="Arial" panose="020B0604020202020204" pitchFamily="34" charset="0"/>
                          <a:sym typeface="Arial" charset="0"/>
                        </a:rPr>
                        <a:t>.</a:t>
                      </a:r>
                      <a:endParaRPr kumimoji="0" lang="en-US" sz="1800" b="0" i="0" u="none" strike="noStrike" cap="none" normalizeH="0" baseline="0" dirty="0">
                        <a:ln>
                          <a:noFill/>
                        </a:ln>
                        <a:solidFill>
                          <a:schemeClr val="tx1"/>
                        </a:solidFill>
                        <a:effectLst/>
                        <a:latin typeface="Arial" panose="020B0604020202020204" pitchFamily="34" charset="0"/>
                        <a:ea typeface="Open Sans" panose="020B0606030504020204" pitchFamily="34" charset="0"/>
                        <a:cs typeface="Arial" panose="020B0604020202020204" pitchFamily="34" charset="0"/>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08000">
                <a:tc>
                  <a:txBody>
                    <a:bodyPr/>
                    <a:lstStyle/>
                    <a:p>
                      <a:pPr marL="68263" marR="0" lvl="0" indent="0" algn="l" defTabSz="914400" rtl="0" eaLnBrk="1" fontAlgn="base" latinLnBrk="0" hangingPunct="1">
                        <a:lnSpc>
                          <a:spcPct val="100000"/>
                        </a:lnSpc>
                        <a:spcBef>
                          <a:spcPct val="0"/>
                        </a:spcBef>
                        <a:spcAft>
                          <a:spcPct val="0"/>
                        </a:spcAft>
                        <a:buClr>
                          <a:srgbClr val="5C9DD0"/>
                        </a:buClr>
                        <a:buSzPct val="85000"/>
                        <a:buFont typeface="Wingdings 2" charset="2"/>
                        <a:buNone/>
                        <a:tabLst/>
                      </a:pPr>
                      <a:r>
                        <a:rPr kumimoji="0" lang="en-US" sz="1800" b="0" i="0" u="none" strike="noStrike" cap="none" normalizeH="0" baseline="0" dirty="0">
                          <a:ln>
                            <a:noFill/>
                          </a:ln>
                          <a:solidFill>
                            <a:schemeClr val="tx1"/>
                          </a:solidFill>
                          <a:effectLst/>
                          <a:latin typeface="Arial" panose="020B0604020202020204" pitchFamily="34" charset="0"/>
                          <a:ea typeface="Open Sans" panose="020B0606030504020204" pitchFamily="34" charset="0"/>
                          <a:cs typeface="Arial" panose="020B0604020202020204" pitchFamily="34" charset="0"/>
                          <a:sym typeface="Arial" charset="0"/>
                        </a:rPr>
                        <a:t>Substance use disorder</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8263" marR="0" lvl="0" indent="0" algn="ctr" defTabSz="914400" rtl="0" eaLnBrk="1" fontAlgn="base" latinLnBrk="0" hangingPunct="1">
                        <a:lnSpc>
                          <a:spcPct val="100000"/>
                        </a:lnSpc>
                        <a:spcBef>
                          <a:spcPct val="0"/>
                        </a:spcBef>
                        <a:spcAft>
                          <a:spcPct val="0"/>
                        </a:spcAft>
                        <a:buClr>
                          <a:srgbClr val="5C9DD0"/>
                        </a:buClr>
                        <a:buSzPct val="85000"/>
                        <a:buFont typeface="Wingdings 2" charset="2"/>
                        <a:buNone/>
                        <a:tabLst/>
                      </a:pPr>
                      <a:r>
                        <a:rPr kumimoji="0" lang="en-US" sz="1800" b="0" i="0" u="none" strike="noStrike" cap="none" normalizeH="0" baseline="0" dirty="0">
                          <a:ln>
                            <a:noFill/>
                          </a:ln>
                          <a:solidFill>
                            <a:schemeClr val="tx1"/>
                          </a:solidFill>
                          <a:effectLst/>
                          <a:latin typeface="Arial" panose="020B0604020202020204" pitchFamily="34" charset="0"/>
                          <a:ea typeface="Open Sans" panose="020B0606030504020204" pitchFamily="34" charset="0"/>
                          <a:cs typeface="Arial" panose="020B0604020202020204" pitchFamily="34" charset="0"/>
                          <a:sym typeface="Arial" charset="0"/>
                        </a:rPr>
                        <a:t>8.1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08000">
                <a:tc>
                  <a:txBody>
                    <a:bodyPr/>
                    <a:lstStyle/>
                    <a:p>
                      <a:pPr marL="68263" marR="0" lvl="0" indent="0" algn="l" defTabSz="914400" rtl="0" eaLnBrk="1" fontAlgn="base" latinLnBrk="0" hangingPunct="1">
                        <a:lnSpc>
                          <a:spcPct val="100000"/>
                        </a:lnSpc>
                        <a:spcBef>
                          <a:spcPct val="0"/>
                        </a:spcBef>
                        <a:spcAft>
                          <a:spcPct val="0"/>
                        </a:spcAft>
                        <a:buClr>
                          <a:srgbClr val="5C9DD0"/>
                        </a:buClr>
                        <a:buSzPct val="85000"/>
                        <a:buFont typeface="Wingdings 2" charset="2"/>
                        <a:buNone/>
                        <a:tabLst/>
                      </a:pPr>
                      <a:r>
                        <a:rPr kumimoji="0" lang="en-US" sz="1800" b="0" i="0" u="none" strike="noStrike" cap="none" normalizeH="0" baseline="0" dirty="0">
                          <a:ln>
                            <a:noFill/>
                          </a:ln>
                          <a:solidFill>
                            <a:schemeClr val="tx1"/>
                          </a:solidFill>
                          <a:effectLst/>
                          <a:latin typeface="Arial" panose="020B0604020202020204" pitchFamily="34" charset="0"/>
                          <a:ea typeface="Open Sans" panose="020B0606030504020204" pitchFamily="34" charset="0"/>
                          <a:cs typeface="Arial" panose="020B0604020202020204" pitchFamily="34" charset="0"/>
                          <a:sym typeface="Arial" charset="0"/>
                        </a:rPr>
                        <a:t>Bipolar disorder</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8263" marR="0" lvl="0" indent="0" algn="ctr" defTabSz="914400" rtl="0" eaLnBrk="1" fontAlgn="base" latinLnBrk="0" hangingPunct="1">
                        <a:lnSpc>
                          <a:spcPct val="100000"/>
                        </a:lnSpc>
                        <a:spcBef>
                          <a:spcPct val="0"/>
                        </a:spcBef>
                        <a:spcAft>
                          <a:spcPct val="0"/>
                        </a:spcAft>
                        <a:buClr>
                          <a:srgbClr val="5C9DD0"/>
                        </a:buClr>
                        <a:buSzPct val="85000"/>
                        <a:buFont typeface="Wingdings 2" charset="2"/>
                        <a:buNone/>
                        <a:tabLst/>
                      </a:pPr>
                      <a:r>
                        <a:rPr kumimoji="0" lang="en-US" sz="1800" b="0" i="0" u="none" strike="noStrike" cap="none" normalizeH="0" baseline="0" dirty="0">
                          <a:ln>
                            <a:noFill/>
                          </a:ln>
                          <a:solidFill>
                            <a:schemeClr val="tx1"/>
                          </a:solidFill>
                          <a:effectLst/>
                          <a:latin typeface="Arial" panose="020B0604020202020204" pitchFamily="34" charset="0"/>
                          <a:ea typeface="Open Sans" panose="020B0606030504020204" pitchFamily="34" charset="0"/>
                          <a:cs typeface="Arial" panose="020B0604020202020204" pitchFamily="34" charset="0"/>
                          <a:sym typeface="Arial" charset="0"/>
                        </a:rPr>
                        <a:t>             2.8             </a:t>
                      </a:r>
                      <a:r>
                        <a:rPr kumimoji="0" lang="en-US" sz="1800" b="0" i="0" u="none" strike="noStrike" cap="none" normalizeH="0" baseline="0" dirty="0">
                          <a:ln>
                            <a:noFill/>
                          </a:ln>
                          <a:solidFill>
                            <a:schemeClr val="bg1"/>
                          </a:solidFill>
                          <a:effectLst/>
                          <a:latin typeface="Arial" panose="020B0604020202020204" pitchFamily="34" charset="0"/>
                          <a:ea typeface="Open Sans" panose="020B0606030504020204" pitchFamily="34" charset="0"/>
                          <a:cs typeface="Arial" panose="020B0604020202020204" pitchFamily="34" charset="0"/>
                          <a:sym typeface="Arial" charset="0"/>
                        </a:rPr>
                        <a:t>.</a:t>
                      </a:r>
                      <a:endParaRPr kumimoji="0" lang="en-US" sz="1800" b="0" i="0" u="none" strike="noStrike" cap="none" normalizeH="0" baseline="0" dirty="0">
                        <a:ln>
                          <a:noFill/>
                        </a:ln>
                        <a:solidFill>
                          <a:schemeClr val="tx1"/>
                        </a:solidFill>
                        <a:effectLst/>
                        <a:latin typeface="Arial" panose="020B0604020202020204" pitchFamily="34" charset="0"/>
                        <a:ea typeface="Open Sans" panose="020B0606030504020204" pitchFamily="34" charset="0"/>
                        <a:cs typeface="Arial" panose="020B0604020202020204" pitchFamily="34" charset="0"/>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08000">
                <a:tc>
                  <a:txBody>
                    <a:bodyPr/>
                    <a:lstStyle/>
                    <a:p>
                      <a:pPr marL="68263" marR="0" lvl="0" indent="0" algn="l" defTabSz="914400" rtl="0" eaLnBrk="1" fontAlgn="base" latinLnBrk="0" hangingPunct="1">
                        <a:lnSpc>
                          <a:spcPct val="100000"/>
                        </a:lnSpc>
                        <a:spcBef>
                          <a:spcPct val="0"/>
                        </a:spcBef>
                        <a:spcAft>
                          <a:spcPct val="0"/>
                        </a:spcAft>
                        <a:buClr>
                          <a:srgbClr val="5C9DD0"/>
                        </a:buClr>
                        <a:buSzPct val="85000"/>
                        <a:buFont typeface="Wingdings 2" charset="2"/>
                        <a:buNone/>
                        <a:tabLst/>
                      </a:pPr>
                      <a:r>
                        <a:rPr kumimoji="0" lang="en-US" sz="1800" b="0" i="0" u="none" strike="noStrike" cap="none" normalizeH="0" baseline="0" dirty="0">
                          <a:ln>
                            <a:noFill/>
                          </a:ln>
                          <a:solidFill>
                            <a:schemeClr val="tx1"/>
                          </a:solidFill>
                          <a:effectLst/>
                          <a:latin typeface="Arial" panose="020B0604020202020204" pitchFamily="34" charset="0"/>
                          <a:ea typeface="Open Sans" panose="020B0606030504020204" pitchFamily="34" charset="0"/>
                          <a:cs typeface="Arial" panose="020B0604020202020204" pitchFamily="34" charset="0"/>
                          <a:sym typeface="Arial" charset="0"/>
                        </a:rPr>
                        <a:t>Eating disorders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8263" marR="0" lvl="0" indent="0" algn="ctr" defTabSz="914400" rtl="0" eaLnBrk="1" fontAlgn="base" latinLnBrk="0" hangingPunct="1">
                        <a:lnSpc>
                          <a:spcPct val="100000"/>
                        </a:lnSpc>
                        <a:spcBef>
                          <a:spcPct val="0"/>
                        </a:spcBef>
                        <a:spcAft>
                          <a:spcPct val="0"/>
                        </a:spcAft>
                        <a:buClr>
                          <a:srgbClr val="5C9DD0"/>
                        </a:buClr>
                        <a:buSzPct val="85000"/>
                        <a:buFont typeface="Wingdings 2" charset="2"/>
                        <a:buNone/>
                        <a:tabLst/>
                      </a:pPr>
                      <a:r>
                        <a:rPr kumimoji="0" lang="en-US" sz="1800" b="0" i="0" u="none" strike="noStrike" cap="none" normalizeH="0" baseline="0" dirty="0">
                          <a:ln>
                            <a:noFill/>
                          </a:ln>
                          <a:solidFill>
                            <a:schemeClr val="tx1"/>
                          </a:solidFill>
                          <a:effectLst/>
                          <a:latin typeface="Arial" panose="020B0604020202020204" pitchFamily="34" charset="0"/>
                          <a:ea typeface="Open Sans" panose="020B0606030504020204" pitchFamily="34" charset="0"/>
                          <a:cs typeface="Arial" panose="020B0604020202020204" pitchFamily="34" charset="0"/>
                          <a:sym typeface="Arial" charset="0"/>
                        </a:rPr>
                        <a:t>              5-10              </a:t>
                      </a:r>
                      <a:r>
                        <a:rPr kumimoji="0" lang="en-US" sz="1800" b="0" i="0" u="none" strike="noStrike" cap="none" normalizeH="0" baseline="0" dirty="0">
                          <a:ln>
                            <a:noFill/>
                          </a:ln>
                          <a:solidFill>
                            <a:schemeClr val="bg1"/>
                          </a:solidFill>
                          <a:effectLst/>
                          <a:latin typeface="Arial" panose="020B0604020202020204" pitchFamily="34" charset="0"/>
                          <a:ea typeface="Open Sans" panose="020B0606030504020204" pitchFamily="34" charset="0"/>
                          <a:cs typeface="Arial" panose="020B0604020202020204" pitchFamily="34" charset="0"/>
                          <a:sym typeface="Arial" charset="0"/>
                        </a:rPr>
                        <a:t>.</a:t>
                      </a:r>
                      <a:endParaRPr kumimoji="0" lang="en-US" sz="1800" b="0" i="0" u="none" strike="noStrike" cap="none" normalizeH="0" baseline="0" dirty="0">
                        <a:ln>
                          <a:noFill/>
                        </a:ln>
                        <a:solidFill>
                          <a:schemeClr val="tx1"/>
                        </a:solidFill>
                        <a:effectLst/>
                        <a:latin typeface="Arial" panose="020B0604020202020204" pitchFamily="34" charset="0"/>
                        <a:ea typeface="Open Sans" panose="020B0606030504020204" pitchFamily="34" charset="0"/>
                        <a:cs typeface="Arial" panose="020B0604020202020204" pitchFamily="34" charset="0"/>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08000">
                <a:tc>
                  <a:txBody>
                    <a:bodyPr/>
                    <a:lstStyle/>
                    <a:p>
                      <a:pPr marL="68263" marR="0" lvl="0" indent="0" algn="l" defTabSz="914400" rtl="0" eaLnBrk="1" fontAlgn="base" latinLnBrk="0" hangingPunct="1">
                        <a:lnSpc>
                          <a:spcPct val="100000"/>
                        </a:lnSpc>
                        <a:spcBef>
                          <a:spcPct val="0"/>
                        </a:spcBef>
                        <a:spcAft>
                          <a:spcPct val="0"/>
                        </a:spcAft>
                        <a:buClr>
                          <a:srgbClr val="5C9DD0"/>
                        </a:buClr>
                        <a:buSzPct val="85000"/>
                        <a:buFont typeface="Wingdings 2" charset="2"/>
                        <a:buNone/>
                        <a:tabLst/>
                      </a:pPr>
                      <a:r>
                        <a:rPr kumimoji="0" lang="en-US" sz="1800" b="0" i="0" u="none" strike="noStrike" cap="none" normalizeH="0" baseline="0" dirty="0">
                          <a:ln>
                            <a:noFill/>
                          </a:ln>
                          <a:solidFill>
                            <a:schemeClr val="tx1"/>
                          </a:solidFill>
                          <a:effectLst/>
                          <a:latin typeface="Arial" panose="020B0604020202020204" pitchFamily="34" charset="0"/>
                          <a:ea typeface="Open Sans" panose="020B0606030504020204" pitchFamily="34" charset="0"/>
                          <a:cs typeface="Arial" panose="020B0604020202020204" pitchFamily="34" charset="0"/>
                          <a:sym typeface="Arial" charset="0"/>
                        </a:rPr>
                        <a:t>Schizophrenia</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8263" marR="0" lvl="0" indent="0" algn="ctr" defTabSz="914400" rtl="0" eaLnBrk="1" fontAlgn="base" latinLnBrk="0" hangingPunct="1">
                        <a:lnSpc>
                          <a:spcPct val="100000"/>
                        </a:lnSpc>
                        <a:spcBef>
                          <a:spcPct val="0"/>
                        </a:spcBef>
                        <a:spcAft>
                          <a:spcPct val="0"/>
                        </a:spcAft>
                        <a:buClr>
                          <a:srgbClr val="5C9DD0"/>
                        </a:buClr>
                        <a:buSzPct val="85000"/>
                        <a:buFont typeface="Wingdings 2" charset="2"/>
                        <a:buNone/>
                        <a:tabLst/>
                      </a:pPr>
                      <a:r>
                        <a:rPr kumimoji="0" lang="en-US" sz="1800" b="0" i="0" u="none" strike="noStrike" cap="none" normalizeH="0" baseline="0" dirty="0">
                          <a:ln>
                            <a:noFill/>
                          </a:ln>
                          <a:solidFill>
                            <a:schemeClr val="tx1"/>
                          </a:solidFill>
                          <a:effectLst/>
                          <a:latin typeface="Arial" panose="020B0604020202020204" pitchFamily="34" charset="0"/>
                          <a:ea typeface="Open Sans" panose="020B0606030504020204" pitchFamily="34" charset="0"/>
                          <a:cs typeface="Arial" panose="020B0604020202020204" pitchFamily="34" charset="0"/>
                          <a:sym typeface="Arial" charset="0"/>
                        </a:rPr>
                        <a:t>       0.3 – 0.7              </a:t>
                      </a:r>
                      <a:r>
                        <a:rPr kumimoji="0" lang="en-US" sz="1800" b="0" i="0" u="none" strike="noStrike" cap="none" normalizeH="0" baseline="0" dirty="0">
                          <a:ln>
                            <a:noFill/>
                          </a:ln>
                          <a:solidFill>
                            <a:schemeClr val="bg1"/>
                          </a:solidFill>
                          <a:effectLst/>
                          <a:latin typeface="Arial" panose="020B0604020202020204" pitchFamily="34" charset="0"/>
                          <a:ea typeface="Open Sans" panose="020B0606030504020204" pitchFamily="34" charset="0"/>
                          <a:cs typeface="Arial" panose="020B0604020202020204" pitchFamily="34" charset="0"/>
                          <a:sym typeface="Arial" charset="0"/>
                        </a:rPr>
                        <a:t>.</a:t>
                      </a:r>
                      <a:endParaRPr kumimoji="0" lang="en-US" sz="1800" b="0" i="0" u="none" strike="noStrike" cap="none" normalizeH="0" baseline="0" dirty="0">
                        <a:ln>
                          <a:noFill/>
                        </a:ln>
                        <a:solidFill>
                          <a:schemeClr val="tx1"/>
                        </a:solidFill>
                        <a:effectLst/>
                        <a:latin typeface="Arial" panose="020B0604020202020204" pitchFamily="34" charset="0"/>
                        <a:ea typeface="Open Sans" panose="020B0606030504020204" pitchFamily="34" charset="0"/>
                        <a:cs typeface="Arial" panose="020B0604020202020204" pitchFamily="34" charset="0"/>
                        <a:sym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508000">
                <a:tc>
                  <a:txBody>
                    <a:bodyPr/>
                    <a:lstStyle/>
                    <a:p>
                      <a:pPr marL="68263" marR="0" lvl="0" indent="0" algn="l" defTabSz="914400" rtl="0" eaLnBrk="1" fontAlgn="base" latinLnBrk="0" hangingPunct="1">
                        <a:lnSpc>
                          <a:spcPct val="100000"/>
                        </a:lnSpc>
                        <a:spcBef>
                          <a:spcPct val="0"/>
                        </a:spcBef>
                        <a:spcAft>
                          <a:spcPct val="0"/>
                        </a:spcAft>
                        <a:buClr>
                          <a:srgbClr val="5C9DD0"/>
                        </a:buClr>
                        <a:buSzPct val="85000"/>
                        <a:buFont typeface="Wingdings 2" charset="2"/>
                        <a:buNone/>
                        <a:tabLst/>
                      </a:pPr>
                      <a:r>
                        <a:rPr kumimoji="0" lang="en-US" sz="1800" b="1" i="0" u="none" strike="noStrike" cap="none" normalizeH="0" baseline="0" dirty="0">
                          <a:ln>
                            <a:noFill/>
                          </a:ln>
                          <a:solidFill>
                            <a:schemeClr val="tx1"/>
                          </a:solidFill>
                          <a:effectLst/>
                          <a:latin typeface="Arial" panose="020B0604020202020204" pitchFamily="34" charset="0"/>
                          <a:ea typeface="Open Sans" panose="020B0606030504020204" pitchFamily="34" charset="0"/>
                          <a:cs typeface="Arial" panose="020B0604020202020204" pitchFamily="34" charset="0"/>
                          <a:sym typeface="Arial" charset="0"/>
                        </a:rPr>
                        <a:t>Any mental disorder</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8263" marR="0" lvl="0" indent="0" algn="ctr" defTabSz="914400" rtl="0" eaLnBrk="1" fontAlgn="base" latinLnBrk="0" hangingPunct="1">
                        <a:lnSpc>
                          <a:spcPct val="100000"/>
                        </a:lnSpc>
                        <a:spcBef>
                          <a:spcPct val="0"/>
                        </a:spcBef>
                        <a:spcAft>
                          <a:spcPct val="0"/>
                        </a:spcAft>
                        <a:buClr>
                          <a:srgbClr val="5C9DD0"/>
                        </a:buClr>
                        <a:buSzPct val="85000"/>
                        <a:buFont typeface="Wingdings 2" charset="2"/>
                        <a:buNone/>
                        <a:tabLst/>
                      </a:pPr>
                      <a:r>
                        <a:rPr kumimoji="0" lang="en-US" sz="1800" b="1" i="0" u="none" strike="noStrike" cap="none" normalizeH="0" baseline="0" dirty="0">
                          <a:ln>
                            <a:noFill/>
                          </a:ln>
                          <a:solidFill>
                            <a:schemeClr val="tx1"/>
                          </a:solidFill>
                          <a:effectLst/>
                          <a:latin typeface="Arial" panose="020B0604020202020204" pitchFamily="34" charset="0"/>
                          <a:ea typeface="Open Sans" panose="020B0606030504020204" pitchFamily="34" charset="0"/>
                          <a:cs typeface="Arial" panose="020B0604020202020204" pitchFamily="34" charset="0"/>
                          <a:sym typeface="Arial" charset="0"/>
                        </a:rPr>
                        <a:t>            18.5               </a:t>
                      </a:r>
                      <a:r>
                        <a:rPr kumimoji="0" lang="en-US" sz="1800" b="1" i="0" u="none" strike="noStrike" cap="none" normalizeH="0" baseline="0" dirty="0">
                          <a:ln>
                            <a:noFill/>
                          </a:ln>
                          <a:solidFill>
                            <a:schemeClr val="bg1"/>
                          </a:solidFill>
                          <a:effectLst/>
                          <a:latin typeface="Arial" panose="020B0604020202020204" pitchFamily="34" charset="0"/>
                          <a:ea typeface="Open Sans" panose="020B0606030504020204" pitchFamily="34" charset="0"/>
                          <a:cs typeface="Arial" panose="020B0604020202020204" pitchFamily="34" charset="0"/>
                          <a:sym typeface="Arial"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11" name="Rectangle 10"/>
          <p:cNvSpPr/>
          <p:nvPr/>
        </p:nvSpPr>
        <p:spPr>
          <a:xfrm>
            <a:off x="1288296" y="5748911"/>
            <a:ext cx="7167372" cy="646331"/>
          </a:xfrm>
          <a:prstGeom prst="rect">
            <a:avLst/>
          </a:prstGeom>
        </p:spPr>
        <p:txBody>
          <a:bodyPr wrap="square">
            <a:spAutoFit/>
          </a:bodyPr>
          <a:lstStyle/>
          <a:p>
            <a:r>
              <a:rPr lang="en-US" i="1" dirty="0">
                <a:latin typeface="Arial" panose="020B0604020202020204" pitchFamily="34" charset="0"/>
                <a:ea typeface="Open Sans" panose="020B0606030504020204" pitchFamily="34" charset="0"/>
                <a:cs typeface="Arial" panose="020B0604020202020204" pitchFamily="34" charset="0"/>
              </a:rPr>
              <a:t>Only 41% of people with a mental illness use mental health services in any given year</a:t>
            </a:r>
          </a:p>
        </p:txBody>
      </p:sp>
      <p:sp>
        <p:nvSpPr>
          <p:cNvPr id="12" name="TextBox 11"/>
          <p:cNvSpPr txBox="1"/>
          <p:nvPr/>
        </p:nvSpPr>
        <p:spPr>
          <a:xfrm>
            <a:off x="8117733" y="6528071"/>
            <a:ext cx="331325" cy="253916"/>
          </a:xfrm>
          <a:prstGeom prst="rect">
            <a:avLst/>
          </a:prstGeom>
          <a:noFill/>
        </p:spPr>
        <p:txBody>
          <a:bodyPr wrap="square" rtlCol="0">
            <a:spAutoFit/>
          </a:bodyPr>
          <a:lstStyle/>
          <a:p>
            <a:r>
              <a:rPr lang="en-US" sz="1050" dirty="0">
                <a:solidFill>
                  <a:schemeClr val="accent1">
                    <a:lumMod val="75000"/>
                  </a:schemeClr>
                </a:solidFill>
              </a:rPr>
              <a:t>3</a:t>
            </a:r>
          </a:p>
        </p:txBody>
      </p:sp>
    </p:spTree>
    <p:extLst>
      <p:ext uri="{BB962C8B-B14F-4D97-AF65-F5344CB8AC3E}">
        <p14:creationId xmlns:p14="http://schemas.microsoft.com/office/powerpoint/2010/main" val="67439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696177" y="2997601"/>
            <a:ext cx="6246340" cy="584775"/>
          </a:xfrm>
          <a:prstGeom prst="rect">
            <a:avLst/>
          </a:prstGeom>
          <a:noFill/>
        </p:spPr>
        <p:txBody>
          <a:bodyPr wrap="square" rtlCol="0">
            <a:spAutoFit/>
          </a:bodyPr>
          <a:lstStyle/>
          <a:p>
            <a:r>
              <a:rPr lang="en-US" sz="3200" dirty="0">
                <a:solidFill>
                  <a:schemeClr val="bg1"/>
                </a:solidFill>
                <a:latin typeface="Arial" panose="020B0604020202020204" pitchFamily="34" charset="0"/>
                <a:ea typeface="Open Sans Light" panose="020B0306030504020204" pitchFamily="34" charset="0"/>
                <a:cs typeface="Arial" panose="020B0604020202020204" pitchFamily="34" charset="0"/>
              </a:rPr>
              <a:t>IMPACT</a:t>
            </a:r>
          </a:p>
        </p:txBody>
      </p:sp>
      <p:cxnSp>
        <p:nvCxnSpPr>
          <p:cNvPr id="9" name="Straight Connector 8"/>
          <p:cNvCxnSpPr/>
          <p:nvPr/>
        </p:nvCxnSpPr>
        <p:spPr>
          <a:xfrm flipV="1">
            <a:off x="889686" y="6360578"/>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0" name="Rectangle 2"/>
          <p:cNvSpPr txBox="1">
            <a:spLocks noChangeArrowheads="1"/>
          </p:cNvSpPr>
          <p:nvPr/>
        </p:nvSpPr>
        <p:spPr>
          <a:xfrm>
            <a:off x="1317171" y="590019"/>
            <a:ext cx="7086600" cy="5399938"/>
          </a:xfrm>
          <a:prstGeom prst="rect">
            <a:avLst/>
          </a:prstGeom>
        </p:spPr>
        <p:txBody>
          <a:bodyPr vert="horz" lIns="91440" tIns="45720" rIns="13208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b="1" dirty="0">
                <a:latin typeface="Arial" panose="020B0604020202020204" pitchFamily="34" charset="0"/>
                <a:ea typeface="Open Sans" panose="020B0606030504020204" pitchFamily="34" charset="0"/>
                <a:cs typeface="Arial" panose="020B0604020202020204" pitchFamily="34" charset="0"/>
              </a:rPr>
              <a:t>The Impact of Mental Illness</a:t>
            </a:r>
          </a:p>
          <a:p>
            <a:endParaRPr lang="en-US" sz="2200" i="1" dirty="0">
              <a:latin typeface="Arial" panose="020B0604020202020204" pitchFamily="34" charset="0"/>
              <a:ea typeface="Open Sans" panose="020B0606030504020204" pitchFamily="34" charset="0"/>
              <a:cs typeface="Arial" panose="020B0604020202020204" pitchFamily="34" charset="0"/>
            </a:endParaRPr>
          </a:p>
          <a:p>
            <a:pPr>
              <a:lnSpc>
                <a:spcPct val="100000"/>
              </a:lnSpc>
              <a:buClr>
                <a:srgbClr val="6A3091"/>
              </a:buClr>
            </a:pPr>
            <a:r>
              <a:rPr lang="en-US" sz="2400" i="1" dirty="0">
                <a:latin typeface="Arial" panose="020B0604020202020204" pitchFamily="34" charset="0"/>
                <a:ea typeface="Open Sans" panose="020B0606030504020204" pitchFamily="34" charset="0"/>
                <a:cs typeface="Arial" panose="020B0604020202020204" pitchFamily="34" charset="0"/>
              </a:rPr>
              <a:t>“Disability”</a:t>
            </a:r>
            <a:r>
              <a:rPr lang="en-US" sz="2400" dirty="0">
                <a:latin typeface="Arial" panose="020B0604020202020204" pitchFamily="34" charset="0"/>
                <a:ea typeface="Open Sans" panose="020B0606030504020204" pitchFamily="34" charset="0"/>
                <a:cs typeface="Arial" panose="020B0604020202020204" pitchFamily="34" charset="0"/>
              </a:rPr>
              <a:t> refers to the amount of disruption a health problem causes to a person’s ability to: </a:t>
            </a:r>
          </a:p>
          <a:p>
            <a:pPr lvl="1">
              <a:lnSpc>
                <a:spcPct val="100000"/>
              </a:lnSpc>
              <a:buClr>
                <a:srgbClr val="6A3091"/>
              </a:buClr>
              <a:buFont typeface="Courier New" panose="02070309020205020404" pitchFamily="49" charset="0"/>
              <a:buChar char="o"/>
            </a:pPr>
            <a:r>
              <a:rPr lang="en-US" dirty="0">
                <a:latin typeface="Arial" panose="020B0604020202020204" pitchFamily="34" charset="0"/>
                <a:ea typeface="Open Sans" panose="020B0606030504020204" pitchFamily="34" charset="0"/>
                <a:cs typeface="Arial" panose="020B0604020202020204" pitchFamily="34" charset="0"/>
              </a:rPr>
              <a:t>Work</a:t>
            </a:r>
          </a:p>
          <a:p>
            <a:pPr lvl="1">
              <a:lnSpc>
                <a:spcPct val="100000"/>
              </a:lnSpc>
              <a:buClr>
                <a:srgbClr val="6A3091"/>
              </a:buClr>
              <a:buFont typeface="Courier New" panose="02070309020205020404" pitchFamily="49" charset="0"/>
              <a:buChar char="o"/>
            </a:pPr>
            <a:r>
              <a:rPr lang="en-US" dirty="0">
                <a:latin typeface="Arial" panose="020B0604020202020204" pitchFamily="34" charset="0"/>
                <a:ea typeface="Open Sans" panose="020B0606030504020204" pitchFamily="34" charset="0"/>
                <a:cs typeface="Arial" panose="020B0604020202020204" pitchFamily="34" charset="0"/>
              </a:rPr>
              <a:t>Carry out daily activities</a:t>
            </a:r>
          </a:p>
          <a:p>
            <a:pPr lvl="1">
              <a:lnSpc>
                <a:spcPct val="100000"/>
              </a:lnSpc>
              <a:buClr>
                <a:srgbClr val="6A3091"/>
              </a:buClr>
              <a:buFont typeface="Courier New" panose="02070309020205020404" pitchFamily="49" charset="0"/>
              <a:buChar char="o"/>
            </a:pPr>
            <a:r>
              <a:rPr lang="en-US" dirty="0">
                <a:latin typeface="Arial" panose="020B0604020202020204" pitchFamily="34" charset="0"/>
                <a:ea typeface="Open Sans" panose="020B0606030504020204" pitchFamily="34" charset="0"/>
                <a:cs typeface="Arial" panose="020B0604020202020204" pitchFamily="34" charset="0"/>
              </a:rPr>
              <a:t>Engage in satisfying relationships</a:t>
            </a:r>
          </a:p>
          <a:p>
            <a:pPr>
              <a:lnSpc>
                <a:spcPct val="100000"/>
              </a:lnSpc>
              <a:buClr>
                <a:srgbClr val="6A3091"/>
              </a:buClr>
            </a:pPr>
            <a:endParaRPr lang="en-US" sz="2400" dirty="0" smtClean="0">
              <a:latin typeface="Arial" panose="020B0604020202020204" pitchFamily="34" charset="0"/>
              <a:ea typeface="Open Sans" panose="020B0606030504020204" pitchFamily="34" charset="0"/>
              <a:cs typeface="Arial" panose="020B0604020202020204" pitchFamily="34" charset="0"/>
            </a:endParaRPr>
          </a:p>
          <a:p>
            <a:pPr>
              <a:lnSpc>
                <a:spcPct val="100000"/>
              </a:lnSpc>
              <a:buClr>
                <a:srgbClr val="6A3091"/>
              </a:buClr>
            </a:pPr>
            <a:r>
              <a:rPr lang="en-US" sz="2400" dirty="0" smtClean="0">
                <a:latin typeface="Arial" panose="020B0604020202020204" pitchFamily="34" charset="0"/>
                <a:ea typeface="Open Sans" panose="020B0606030504020204" pitchFamily="34" charset="0"/>
                <a:cs typeface="Arial" panose="020B0604020202020204" pitchFamily="34" charset="0"/>
              </a:rPr>
              <a:t>Mental </a:t>
            </a:r>
            <a:r>
              <a:rPr lang="en-US" sz="2400" dirty="0">
                <a:latin typeface="Arial" panose="020B0604020202020204" pitchFamily="34" charset="0"/>
                <a:ea typeface="Open Sans" panose="020B0606030504020204" pitchFamily="34" charset="0"/>
                <a:cs typeface="Arial" panose="020B0604020202020204" pitchFamily="34" charset="0"/>
              </a:rPr>
              <a:t>illnesses can be more disabling than many chronic physical illnesses. For example:</a:t>
            </a:r>
          </a:p>
          <a:p>
            <a:pPr lvl="1">
              <a:lnSpc>
                <a:spcPct val="100000"/>
              </a:lnSpc>
              <a:buClr>
                <a:srgbClr val="6A3091"/>
              </a:buClr>
              <a:buFont typeface="Courier New" panose="02070309020205020404" pitchFamily="49" charset="0"/>
              <a:buChar char="o"/>
            </a:pPr>
            <a:r>
              <a:rPr lang="en-US" dirty="0">
                <a:latin typeface="Arial" panose="020B0604020202020204" pitchFamily="34" charset="0"/>
                <a:ea typeface="Open Sans" panose="020B0606030504020204" pitchFamily="34" charset="0"/>
                <a:cs typeface="Arial" panose="020B0604020202020204" pitchFamily="34" charset="0"/>
              </a:rPr>
              <a:t>The disability from moderate depression is similar to the impact from relapsing multiple sclerosis, severe asthma, or chronic hepatitis B.</a:t>
            </a:r>
          </a:p>
          <a:p>
            <a:pPr lvl="1">
              <a:lnSpc>
                <a:spcPct val="100000"/>
              </a:lnSpc>
              <a:buClr>
                <a:srgbClr val="6A3091"/>
              </a:buClr>
              <a:buFont typeface="Courier New" panose="02070309020205020404" pitchFamily="49" charset="0"/>
              <a:buChar char="o"/>
            </a:pPr>
            <a:endParaRPr lang="en-US" dirty="0" smtClean="0">
              <a:latin typeface="Arial" panose="020B0604020202020204" pitchFamily="34" charset="0"/>
              <a:ea typeface="Open Sans" panose="020B0606030504020204" pitchFamily="34" charset="0"/>
              <a:cs typeface="Arial" panose="020B0604020202020204" pitchFamily="34" charset="0"/>
            </a:endParaRPr>
          </a:p>
          <a:p>
            <a:pPr lvl="1">
              <a:lnSpc>
                <a:spcPct val="100000"/>
              </a:lnSpc>
              <a:buClr>
                <a:srgbClr val="6A3091"/>
              </a:buClr>
              <a:buFont typeface="Courier New" panose="02070309020205020404" pitchFamily="49" charset="0"/>
              <a:buChar char="o"/>
            </a:pPr>
            <a:r>
              <a:rPr lang="en-US" dirty="0" smtClean="0">
                <a:latin typeface="Arial" panose="020B0604020202020204" pitchFamily="34" charset="0"/>
                <a:ea typeface="Open Sans" panose="020B0606030504020204" pitchFamily="34" charset="0"/>
                <a:cs typeface="Arial" panose="020B0604020202020204" pitchFamily="34" charset="0"/>
              </a:rPr>
              <a:t>The </a:t>
            </a:r>
            <a:r>
              <a:rPr lang="en-US" dirty="0">
                <a:latin typeface="Arial" panose="020B0604020202020204" pitchFamily="34" charset="0"/>
                <a:ea typeface="Open Sans" panose="020B0606030504020204" pitchFamily="34" charset="0"/>
                <a:cs typeface="Arial" panose="020B0604020202020204" pitchFamily="34" charset="0"/>
              </a:rPr>
              <a:t>disability from severe depression is comparable to the disability from quadriplegia.</a:t>
            </a:r>
          </a:p>
          <a:p>
            <a:pPr>
              <a:spcBef>
                <a:spcPct val="0"/>
              </a:spcBef>
              <a:buFont typeface="Wingdings 2" charset="2"/>
              <a:buNone/>
            </a:pPr>
            <a:endParaRPr lang="en-US" sz="1800" dirty="0"/>
          </a:p>
        </p:txBody>
      </p:sp>
    </p:spTree>
    <p:extLst>
      <p:ext uri="{BB962C8B-B14F-4D97-AF65-F5344CB8AC3E}">
        <p14:creationId xmlns:p14="http://schemas.microsoft.com/office/powerpoint/2010/main" val="389001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696177" y="3012990"/>
            <a:ext cx="6246340" cy="553998"/>
          </a:xfrm>
          <a:prstGeom prst="rect">
            <a:avLst/>
          </a:prstGeom>
          <a:noFill/>
        </p:spPr>
        <p:txBody>
          <a:bodyPr wrap="square" rtlCol="0">
            <a:spAutoFit/>
          </a:bodyPr>
          <a:lstStyle/>
          <a:p>
            <a:r>
              <a:rPr lang="en-US" sz="3000" dirty="0">
                <a:solidFill>
                  <a:schemeClr val="bg1"/>
                </a:solidFill>
                <a:latin typeface="Arial" panose="020B0604020202020204" pitchFamily="34" charset="0"/>
                <a:ea typeface="Open Sans Light" panose="020B0306030504020204" pitchFamily="34" charset="0"/>
                <a:cs typeface="Arial" panose="020B0604020202020204" pitchFamily="34" charset="0"/>
              </a:rPr>
              <a:t>RECOVERY</a:t>
            </a:r>
          </a:p>
        </p:txBody>
      </p:sp>
      <p:sp>
        <p:nvSpPr>
          <p:cNvPr id="11" name="Rectangle 2"/>
          <p:cNvSpPr txBox="1">
            <a:spLocks noChangeArrowheads="1"/>
          </p:cNvSpPr>
          <p:nvPr/>
        </p:nvSpPr>
        <p:spPr>
          <a:xfrm>
            <a:off x="1302320" y="1256275"/>
            <a:ext cx="6858000" cy="4724400"/>
          </a:xfrm>
          <a:prstGeom prst="rect">
            <a:avLst/>
          </a:prstGeom>
        </p:spPr>
        <p:txBody>
          <a:bodyPr vert="horz" lIns="91440" tIns="45720" rIns="13208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688" indent="0">
              <a:buFont typeface="Wingdings 2" charset="2"/>
              <a:buNone/>
            </a:pPr>
            <a:r>
              <a:rPr lang="en-US" sz="2400" dirty="0">
                <a:latin typeface="Arial" panose="020B0604020202020204" pitchFamily="34" charset="0"/>
                <a:ea typeface="Open Sans" panose="020B0606030504020204" pitchFamily="34" charset="0"/>
                <a:cs typeface="Arial" panose="020B0604020202020204" pitchFamily="34" charset="0"/>
              </a:rPr>
              <a:t>“Recovery is the process in which people are able to live, work, learn, and participate fully in their communities.”</a:t>
            </a:r>
          </a:p>
          <a:p>
            <a:pPr marL="39688" indent="0">
              <a:buFont typeface="Wingdings 2" charset="2"/>
              <a:buNone/>
            </a:pPr>
            <a:r>
              <a:rPr lang="en-US" sz="2400" dirty="0">
                <a:latin typeface="Arial" panose="020B0604020202020204" pitchFamily="34" charset="0"/>
                <a:ea typeface="Open Sans" panose="020B0606030504020204" pitchFamily="34" charset="0"/>
                <a:cs typeface="Arial" panose="020B0604020202020204" pitchFamily="34" charset="0"/>
              </a:rPr>
              <a:t/>
            </a:r>
            <a:br>
              <a:rPr lang="en-US" sz="2400" dirty="0">
                <a:latin typeface="Arial" panose="020B0604020202020204" pitchFamily="34" charset="0"/>
                <a:ea typeface="Open Sans" panose="020B0606030504020204" pitchFamily="34" charset="0"/>
                <a:cs typeface="Arial" panose="020B0604020202020204" pitchFamily="34" charset="0"/>
              </a:rPr>
            </a:br>
            <a:r>
              <a:rPr lang="en-US" sz="2400" dirty="0">
                <a:latin typeface="Arial" panose="020B0604020202020204" pitchFamily="34" charset="0"/>
                <a:ea typeface="Open Sans" panose="020B0606030504020204" pitchFamily="34" charset="0"/>
                <a:cs typeface="Arial" panose="020B0604020202020204" pitchFamily="34" charset="0"/>
              </a:rPr>
              <a:t>“For some, this is the ability to live a fulfilling and productive life despite a disability.” </a:t>
            </a:r>
          </a:p>
          <a:p>
            <a:pPr marL="39688" indent="0">
              <a:buFont typeface="Wingdings 2" charset="2"/>
              <a:buNone/>
            </a:pPr>
            <a:endParaRPr lang="en-US" sz="2400" dirty="0">
              <a:latin typeface="Arial" panose="020B0604020202020204" pitchFamily="34" charset="0"/>
              <a:ea typeface="Open Sans" panose="020B0606030504020204" pitchFamily="34" charset="0"/>
              <a:cs typeface="Arial" panose="020B0604020202020204" pitchFamily="34" charset="0"/>
            </a:endParaRPr>
          </a:p>
          <a:p>
            <a:pPr marL="39688" indent="0">
              <a:buFont typeface="Wingdings 2" charset="2"/>
              <a:buNone/>
            </a:pPr>
            <a:r>
              <a:rPr lang="en-US" sz="2400" dirty="0">
                <a:latin typeface="Arial" panose="020B0604020202020204" pitchFamily="34" charset="0"/>
                <a:ea typeface="Open Sans" panose="020B0606030504020204" pitchFamily="34" charset="0"/>
                <a:cs typeface="Arial" panose="020B0604020202020204" pitchFamily="34" charset="0"/>
              </a:rPr>
              <a:t>“For others, recovery implies the reduction or complete remission of symptoms.” </a:t>
            </a:r>
          </a:p>
          <a:p>
            <a:pPr marL="39688" indent="0">
              <a:buFont typeface="Wingdings 2" charset="2"/>
              <a:buNone/>
            </a:pPr>
            <a:endParaRPr lang="en-US" sz="2400" dirty="0">
              <a:latin typeface="Arial" panose="020B0604020202020204" pitchFamily="34" charset="0"/>
              <a:ea typeface="Open Sans" panose="020B0606030504020204" pitchFamily="34" charset="0"/>
              <a:cs typeface="Arial" panose="020B0604020202020204" pitchFamily="34" charset="0"/>
            </a:endParaRPr>
          </a:p>
          <a:p>
            <a:pPr marL="39688" indent="0" algn="r">
              <a:buFont typeface="Wingdings 2" charset="2"/>
              <a:buNone/>
            </a:pPr>
            <a:r>
              <a:rPr lang="en-US" sz="2400" dirty="0">
                <a:latin typeface="Arial" panose="020B0604020202020204" pitchFamily="34" charset="0"/>
                <a:ea typeface="Open Sans" panose="020B0606030504020204" pitchFamily="34" charset="0"/>
                <a:cs typeface="Arial" panose="020B0604020202020204" pitchFamily="34" charset="0"/>
              </a:rPr>
              <a:t>— </a:t>
            </a:r>
            <a:r>
              <a:rPr lang="en-US" sz="2400" i="1" dirty="0">
                <a:latin typeface="Arial" panose="020B0604020202020204" pitchFamily="34" charset="0"/>
                <a:ea typeface="Open Sans" panose="020B0606030504020204" pitchFamily="34" charset="0"/>
                <a:cs typeface="Arial" panose="020B0604020202020204" pitchFamily="34" charset="0"/>
              </a:rPr>
              <a:t>President’s New Freedom Commission on Mental Health</a:t>
            </a:r>
          </a:p>
        </p:txBody>
      </p:sp>
      <p:sp>
        <p:nvSpPr>
          <p:cNvPr id="2" name="TextBox 1"/>
          <p:cNvSpPr txBox="1"/>
          <p:nvPr/>
        </p:nvSpPr>
        <p:spPr>
          <a:xfrm>
            <a:off x="1397726" y="378823"/>
            <a:ext cx="5982788" cy="523220"/>
          </a:xfrm>
          <a:prstGeom prst="rect">
            <a:avLst/>
          </a:prstGeom>
          <a:noFill/>
        </p:spPr>
        <p:txBody>
          <a:bodyPr wrap="square" rtlCol="0">
            <a:spAutoFit/>
          </a:bodyPr>
          <a:lstStyle/>
          <a:p>
            <a:pPr algn="ctr"/>
            <a:r>
              <a:rPr lang="en-US" sz="2800" b="1" dirty="0">
                <a:latin typeface="Arial" panose="020B0604020202020204" pitchFamily="34" charset="0"/>
                <a:ea typeface="Open Sans" panose="020B0606030504020204" pitchFamily="34" charset="0"/>
                <a:cs typeface="Arial" panose="020B0604020202020204" pitchFamily="34" charset="0"/>
              </a:rPr>
              <a:t>Recovery from Mental Illness</a:t>
            </a:r>
          </a:p>
        </p:txBody>
      </p:sp>
    </p:spTree>
    <p:extLst>
      <p:ext uri="{BB962C8B-B14F-4D97-AF65-F5344CB8AC3E}">
        <p14:creationId xmlns:p14="http://schemas.microsoft.com/office/powerpoint/2010/main" val="322856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a:solidFill>
                  <a:schemeClr val="bg1"/>
                </a:solidFill>
                <a:latin typeface="Arial" panose="020B0604020202020204" pitchFamily="34" charset="0"/>
                <a:ea typeface="Open Sans Light" panose="020B0306030504020204" pitchFamily="34" charset="0"/>
                <a:cs typeface="Arial" panose="020B0604020202020204" pitchFamily="34" charset="0"/>
              </a:rPr>
              <a:t>THE ACTION PLAN</a:t>
            </a:r>
          </a:p>
        </p:txBody>
      </p:sp>
      <p:cxnSp>
        <p:nvCxnSpPr>
          <p:cNvPr id="9" name="Straight Connector 8"/>
          <p:cNvCxnSpPr/>
          <p:nvPr/>
        </p:nvCxnSpPr>
        <p:spPr>
          <a:xfrm flipV="1">
            <a:off x="889686" y="6363044"/>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0" name="Rectangle 2"/>
          <p:cNvSpPr>
            <a:spLocks noGrp="1" noChangeArrowheads="1"/>
          </p:cNvSpPr>
          <p:nvPr>
            <p:ph type="title"/>
          </p:nvPr>
        </p:nvSpPr>
        <p:spPr>
          <a:xfrm>
            <a:off x="1447800" y="166818"/>
            <a:ext cx="6526826" cy="1420813"/>
          </a:xfrm>
        </p:spPr>
        <p:txBody>
          <a:bodyPr rIns="132080">
            <a:normAutofit/>
          </a:bodyPr>
          <a:lstStyle/>
          <a:p>
            <a:pPr indent="0" algn="ctr" eaLnBrk="1" hangingPunct="1"/>
            <a:r>
              <a:rPr lang="en-US" sz="3600" dirty="0">
                <a:latin typeface="Arial" panose="020B0604020202020204" pitchFamily="34" charset="0"/>
                <a:ea typeface="Open Sans" panose="020B0606030504020204" pitchFamily="34" charset="0"/>
                <a:cs typeface="Arial" panose="020B0604020202020204" pitchFamily="34" charset="0"/>
              </a:rPr>
              <a:t>Mental Health First Aid: </a:t>
            </a:r>
            <a:br>
              <a:rPr lang="en-US" sz="3600" dirty="0">
                <a:latin typeface="Arial" panose="020B0604020202020204" pitchFamily="34" charset="0"/>
                <a:ea typeface="Open Sans" panose="020B0606030504020204" pitchFamily="34" charset="0"/>
                <a:cs typeface="Arial" panose="020B0604020202020204" pitchFamily="34" charset="0"/>
              </a:rPr>
            </a:br>
            <a:r>
              <a:rPr lang="en-US" sz="3600" dirty="0">
                <a:latin typeface="Arial" panose="020B0604020202020204" pitchFamily="34" charset="0"/>
                <a:ea typeface="Open Sans Light" panose="020B0306030504020204" pitchFamily="34" charset="0"/>
                <a:cs typeface="Arial" panose="020B0604020202020204" pitchFamily="34" charset="0"/>
              </a:rPr>
              <a:t>The Action Plan</a:t>
            </a:r>
          </a:p>
        </p:txBody>
      </p:sp>
      <p:sp>
        <p:nvSpPr>
          <p:cNvPr id="11" name="Rectangle 9"/>
          <p:cNvSpPr>
            <a:spLocks noChangeArrowheads="1"/>
          </p:cNvSpPr>
          <p:nvPr/>
        </p:nvSpPr>
        <p:spPr bwMode="auto">
          <a:xfrm>
            <a:off x="1447800" y="1774320"/>
            <a:ext cx="7239000" cy="3733800"/>
          </a:xfrm>
          <a:prstGeom prst="rect">
            <a:avLst/>
          </a:prstGeom>
          <a:noFill/>
          <a:ln w="12700">
            <a:noFill/>
            <a:miter lim="800000"/>
            <a:headEnd/>
            <a:tailEnd/>
          </a:ln>
        </p:spPr>
        <p:txBody>
          <a:bodyPr lIns="50800" tIns="50800" rIns="132080" bIns="50800"/>
          <a:lstStyle/>
          <a:p>
            <a:pPr marL="496888" indent="-457200">
              <a:spcBef>
                <a:spcPts val="1200"/>
              </a:spcBef>
              <a:buClr>
                <a:srgbClr val="6A3091"/>
              </a:buClr>
              <a:buSzPct val="85000"/>
              <a:buFont typeface="Arial" pitchFamily="34" charset="0"/>
              <a:buChar char="•"/>
            </a:pPr>
            <a:r>
              <a:rPr lang="en-US" sz="2800" b="1" dirty="0">
                <a:solidFill>
                  <a:schemeClr val="tx1"/>
                </a:solidFill>
                <a:latin typeface="Arial" panose="020B0604020202020204" pitchFamily="34" charset="0"/>
                <a:cs typeface="Arial" panose="020B0604020202020204" pitchFamily="34" charset="0"/>
              </a:rPr>
              <a:t>A</a:t>
            </a:r>
            <a:r>
              <a:rPr lang="en-US" sz="2800" dirty="0">
                <a:solidFill>
                  <a:schemeClr val="tx1"/>
                </a:solidFill>
                <a:latin typeface="Arial" panose="020B0604020202020204" pitchFamily="34" charset="0"/>
                <a:cs typeface="Arial" panose="020B0604020202020204" pitchFamily="34" charset="0"/>
              </a:rPr>
              <a:t>ssess for risk of suicide or harm</a:t>
            </a:r>
          </a:p>
          <a:p>
            <a:pPr marL="496888" indent="-457200">
              <a:spcBef>
                <a:spcPts val="1200"/>
              </a:spcBef>
              <a:buClr>
                <a:srgbClr val="6A3091"/>
              </a:buClr>
              <a:buSzPct val="85000"/>
              <a:buFont typeface="Arial" pitchFamily="34" charset="0"/>
              <a:buChar char="•"/>
            </a:pPr>
            <a:r>
              <a:rPr lang="en-US" sz="2800" b="1" dirty="0">
                <a:solidFill>
                  <a:schemeClr val="tx1"/>
                </a:solidFill>
                <a:latin typeface="Arial" panose="020B0604020202020204" pitchFamily="34" charset="0"/>
                <a:cs typeface="Arial" panose="020B0604020202020204" pitchFamily="34" charset="0"/>
              </a:rPr>
              <a:t>L</a:t>
            </a:r>
            <a:r>
              <a:rPr lang="en-US" sz="2800" dirty="0">
                <a:solidFill>
                  <a:schemeClr val="tx1"/>
                </a:solidFill>
                <a:latin typeface="Arial" panose="020B0604020202020204" pitchFamily="34" charset="0"/>
                <a:cs typeface="Arial" panose="020B0604020202020204" pitchFamily="34" charset="0"/>
              </a:rPr>
              <a:t>isten nonjudgmentally</a:t>
            </a:r>
            <a:endParaRPr lang="en-US" sz="2800" b="1" dirty="0">
              <a:solidFill>
                <a:schemeClr val="tx1"/>
              </a:solidFill>
              <a:latin typeface="Arial" panose="020B0604020202020204" pitchFamily="34" charset="0"/>
              <a:ea typeface="ヒラギノ角ゴ Pro W6" charset="-128"/>
              <a:cs typeface="Arial" panose="020B0604020202020204" pitchFamily="34" charset="0"/>
            </a:endParaRPr>
          </a:p>
          <a:p>
            <a:pPr marL="496888" indent="-457200">
              <a:spcBef>
                <a:spcPts val="1200"/>
              </a:spcBef>
              <a:buClr>
                <a:srgbClr val="6A3091"/>
              </a:buClr>
              <a:buSzPct val="85000"/>
              <a:buFont typeface="Arial" pitchFamily="34" charset="0"/>
              <a:buChar char="•"/>
            </a:pPr>
            <a:r>
              <a:rPr lang="en-US" sz="2800" b="1" dirty="0">
                <a:solidFill>
                  <a:schemeClr val="tx1"/>
                </a:solidFill>
                <a:latin typeface="Arial" panose="020B0604020202020204" pitchFamily="34" charset="0"/>
                <a:cs typeface="Arial" panose="020B0604020202020204" pitchFamily="34" charset="0"/>
              </a:rPr>
              <a:t>G</a:t>
            </a:r>
            <a:r>
              <a:rPr lang="en-US" sz="2800" dirty="0">
                <a:solidFill>
                  <a:schemeClr val="tx1"/>
                </a:solidFill>
                <a:latin typeface="Arial" panose="020B0604020202020204" pitchFamily="34" charset="0"/>
                <a:cs typeface="Arial" panose="020B0604020202020204" pitchFamily="34" charset="0"/>
              </a:rPr>
              <a:t>ive reassurance and information</a:t>
            </a:r>
          </a:p>
          <a:p>
            <a:pPr marL="496888" indent="-457200">
              <a:spcBef>
                <a:spcPts val="1200"/>
              </a:spcBef>
              <a:buClr>
                <a:srgbClr val="6A3091"/>
              </a:buClr>
              <a:buSzPct val="85000"/>
              <a:buFont typeface="Arial" pitchFamily="34" charset="0"/>
              <a:buChar char="•"/>
            </a:pPr>
            <a:r>
              <a:rPr lang="en-US" sz="2800" b="1" dirty="0">
                <a:solidFill>
                  <a:schemeClr val="tx1"/>
                </a:solidFill>
                <a:latin typeface="Arial" panose="020B0604020202020204" pitchFamily="34" charset="0"/>
                <a:cs typeface="Arial" panose="020B0604020202020204" pitchFamily="34" charset="0"/>
              </a:rPr>
              <a:t>E</a:t>
            </a:r>
            <a:r>
              <a:rPr lang="en-US" sz="2800" dirty="0">
                <a:solidFill>
                  <a:schemeClr val="tx1"/>
                </a:solidFill>
                <a:latin typeface="Arial" panose="020B0604020202020204" pitchFamily="34" charset="0"/>
                <a:cs typeface="Arial" panose="020B0604020202020204" pitchFamily="34" charset="0"/>
              </a:rPr>
              <a:t>ncourage appropriate professional help</a:t>
            </a:r>
          </a:p>
          <a:p>
            <a:pPr marL="496888" indent="-457200">
              <a:spcBef>
                <a:spcPts val="1200"/>
              </a:spcBef>
              <a:buClr>
                <a:srgbClr val="6A3091"/>
              </a:buClr>
              <a:buSzPct val="85000"/>
              <a:buFont typeface="Arial" pitchFamily="34" charset="0"/>
              <a:buChar char="•"/>
            </a:pPr>
            <a:r>
              <a:rPr lang="en-US" sz="2800" b="1" dirty="0">
                <a:solidFill>
                  <a:schemeClr val="tx1"/>
                </a:solidFill>
                <a:latin typeface="Arial" panose="020B0604020202020204" pitchFamily="34" charset="0"/>
                <a:cs typeface="Arial" panose="020B0604020202020204" pitchFamily="34" charset="0"/>
              </a:rPr>
              <a:t>E</a:t>
            </a:r>
            <a:r>
              <a:rPr lang="en-US" sz="2800" dirty="0">
                <a:solidFill>
                  <a:schemeClr val="tx1"/>
                </a:solidFill>
                <a:latin typeface="Arial" panose="020B0604020202020204" pitchFamily="34" charset="0"/>
                <a:cs typeface="Arial" panose="020B0604020202020204" pitchFamily="34" charset="0"/>
              </a:rPr>
              <a:t>ncourage self-help and other support   strategies</a:t>
            </a:r>
            <a:endParaRPr lang="en-US" sz="2800" b="1" dirty="0">
              <a:solidFill>
                <a:schemeClr val="tx1"/>
              </a:solidFill>
              <a:latin typeface="Arial" panose="020B0604020202020204" pitchFamily="34" charset="0"/>
              <a:ea typeface="ヒラギノ角ゴ Pro W6" charset="-128"/>
              <a:cs typeface="Arial" panose="020B0604020202020204" pitchFamily="34" charset="0"/>
            </a:endParaRPr>
          </a:p>
        </p:txBody>
      </p:sp>
    </p:spTree>
    <p:extLst>
      <p:ext uri="{BB962C8B-B14F-4D97-AF65-F5344CB8AC3E}">
        <p14:creationId xmlns:p14="http://schemas.microsoft.com/office/powerpoint/2010/main" val="421715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a:solidFill>
                  <a:schemeClr val="bg1"/>
                </a:solidFill>
                <a:latin typeface="Arial" panose="020B0604020202020204" pitchFamily="34" charset="0"/>
                <a:ea typeface="Open Sans Light" panose="020B0306030504020204" pitchFamily="34" charset="0"/>
                <a:cs typeface="Arial" panose="020B0604020202020204" pitchFamily="34" charset="0"/>
              </a:rPr>
              <a:t>DEPRESSION &amp; ANXIETY</a:t>
            </a:r>
          </a:p>
        </p:txBody>
      </p:sp>
      <p:cxnSp>
        <p:nvCxnSpPr>
          <p:cNvPr id="9" name="Straight Connector 8"/>
          <p:cNvCxnSpPr/>
          <p:nvPr/>
        </p:nvCxnSpPr>
        <p:spPr>
          <a:xfrm flipV="1">
            <a:off x="889686" y="6344403"/>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0" name="Rectangle 2"/>
          <p:cNvSpPr>
            <a:spLocks noGrp="1" noChangeArrowheads="1"/>
          </p:cNvSpPr>
          <p:nvPr>
            <p:ph type="title"/>
          </p:nvPr>
        </p:nvSpPr>
        <p:spPr>
          <a:xfrm>
            <a:off x="1113883" y="304800"/>
            <a:ext cx="6246223" cy="945423"/>
          </a:xfrm>
        </p:spPr>
        <p:txBody>
          <a:bodyPr rIns="132080">
            <a:normAutofit/>
          </a:bodyPr>
          <a:lstStyle/>
          <a:p>
            <a:pPr indent="0" algn="ctr" eaLnBrk="1" hangingPunct="1"/>
            <a:r>
              <a:rPr lang="en-US" sz="3600" dirty="0">
                <a:latin typeface="Arial" panose="020B0604020202020204" pitchFamily="34" charset="0"/>
                <a:ea typeface="Open Sans" panose="020B0606030504020204" pitchFamily="34" charset="0"/>
                <a:cs typeface="Arial" panose="020B0604020202020204" pitchFamily="34" charset="0"/>
              </a:rPr>
              <a:t>Depression &amp; Anxiety…</a:t>
            </a:r>
            <a:endParaRPr lang="en-US" sz="3200" i="1" dirty="0">
              <a:latin typeface="Arial" panose="020B0604020202020204" pitchFamily="34" charset="0"/>
              <a:ea typeface="Open Sans" panose="020B0606030504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3600" y="1295400"/>
            <a:ext cx="3886200" cy="2678255"/>
          </a:xfrm>
        </p:spPr>
      </p:pic>
      <p:sp>
        <p:nvSpPr>
          <p:cNvPr id="12" name="Content Placeholder 7"/>
          <p:cNvSpPr txBox="1">
            <a:spLocks/>
          </p:cNvSpPr>
          <p:nvPr/>
        </p:nvSpPr>
        <p:spPr>
          <a:xfrm>
            <a:off x="1321143" y="4259405"/>
            <a:ext cx="7391400" cy="19995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ea typeface="Open Sans Light" panose="020B0306030504020204" pitchFamily="34" charset="0"/>
                <a:cs typeface="Arial" panose="020B0604020202020204" pitchFamily="34" charset="0"/>
              </a:rPr>
              <a:t>Are the most common mental illnesses</a:t>
            </a:r>
          </a:p>
          <a:p>
            <a:r>
              <a:rPr lang="en-US" dirty="0">
                <a:latin typeface="Arial" panose="020B0604020202020204" pitchFamily="34" charset="0"/>
                <a:ea typeface="Open Sans Light" panose="020B0306030504020204" pitchFamily="34" charset="0"/>
                <a:cs typeface="Arial" panose="020B0604020202020204" pitchFamily="34" charset="0"/>
              </a:rPr>
              <a:t>Have some similar signs and symptoms</a:t>
            </a:r>
          </a:p>
          <a:p>
            <a:r>
              <a:rPr lang="en-US" dirty="0">
                <a:latin typeface="Arial" panose="020B0604020202020204" pitchFamily="34" charset="0"/>
                <a:ea typeface="Open Sans Light" panose="020B0306030504020204" pitchFamily="34" charset="0"/>
                <a:cs typeface="Arial" panose="020B0604020202020204" pitchFamily="34" charset="0"/>
              </a:rPr>
              <a:t>Frequently co-occur</a:t>
            </a:r>
          </a:p>
        </p:txBody>
      </p:sp>
    </p:spTree>
    <p:extLst>
      <p:ext uri="{BB962C8B-B14F-4D97-AF65-F5344CB8AC3E}">
        <p14:creationId xmlns:p14="http://schemas.microsoft.com/office/powerpoint/2010/main" val="4023072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7678" y="0"/>
            <a:ext cx="6934199" cy="6858000"/>
          </a:xfrm>
          <a:prstGeom prst="rect">
            <a:avLst/>
          </a:prstGeom>
        </p:spPr>
      </p:pic>
      <p:sp>
        <p:nvSpPr>
          <p:cNvPr id="4" name="TextBox 3"/>
          <p:cNvSpPr txBox="1"/>
          <p:nvPr/>
        </p:nvSpPr>
        <p:spPr>
          <a:xfrm>
            <a:off x="152400" y="4303455"/>
            <a:ext cx="2030362" cy="2554545"/>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w</a:t>
            </a:r>
            <a:r>
              <a:rPr lang="en-US" sz="4000" dirty="0" smtClean="0">
                <a:latin typeface="Calibri" panose="020F0502020204030204" pitchFamily="34" charset="0"/>
                <a:cs typeface="Calibri" panose="020F0502020204030204" pitchFamily="34" charset="0"/>
              </a:rPr>
              <a:t>e </a:t>
            </a:r>
            <a:r>
              <a:rPr lang="en-US" sz="4000" u="sng" dirty="0" smtClean="0">
                <a:latin typeface="Calibri" panose="020F0502020204030204" pitchFamily="34" charset="0"/>
                <a:cs typeface="Calibri" panose="020F0502020204030204" pitchFamily="34" charset="0"/>
              </a:rPr>
              <a:t>ALL</a:t>
            </a:r>
            <a:r>
              <a:rPr lang="en-US" sz="4000" dirty="0" smtClean="0">
                <a:latin typeface="Calibri" panose="020F0502020204030204" pitchFamily="34" charset="0"/>
                <a:cs typeface="Calibri" panose="020F0502020204030204" pitchFamily="34" charset="0"/>
              </a:rPr>
              <a:t> have a mental health</a:t>
            </a:r>
          </a:p>
        </p:txBody>
      </p:sp>
    </p:spTree>
    <p:extLst>
      <p:ext uri="{BB962C8B-B14F-4D97-AF65-F5344CB8AC3E}">
        <p14:creationId xmlns:p14="http://schemas.microsoft.com/office/powerpoint/2010/main" val="754216779"/>
      </p:ext>
    </p:extLst>
  </p:cSld>
  <p:clrMapOvr>
    <a:masterClrMapping/>
  </p:clrMapOvr>
  <mc:AlternateContent xmlns:mc="http://schemas.openxmlformats.org/markup-compatibility/2006" xmlns:p14="http://schemas.microsoft.com/office/powerpoint/2010/main">
    <mc:Choice Requires="p14">
      <p:transition spd="slow" p14:dur="2000" advTm="12302"/>
    </mc:Choice>
    <mc:Fallback xmlns="">
      <p:transition spd="slow" advTm="12302"/>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696037" y="2966823"/>
            <a:ext cx="6246340" cy="646331"/>
          </a:xfrm>
          <a:prstGeom prst="rect">
            <a:avLst/>
          </a:prstGeom>
          <a:noFill/>
        </p:spPr>
        <p:txBody>
          <a:bodyPr wrap="square" rtlCol="0">
            <a:spAutoFit/>
          </a:bodyPr>
          <a:lstStyle/>
          <a:p>
            <a:r>
              <a:rPr lang="en-US" sz="3600" dirty="0">
                <a:solidFill>
                  <a:schemeClr val="bg1"/>
                </a:solidFill>
                <a:latin typeface="Arial" panose="020B0604020202020204" pitchFamily="34" charset="0"/>
                <a:ea typeface="Open Sans Light" panose="020B0306030504020204" pitchFamily="34" charset="0"/>
                <a:cs typeface="Arial" panose="020B0604020202020204" pitchFamily="34" charset="0"/>
              </a:rPr>
              <a:t>DEPRESSION</a:t>
            </a:r>
          </a:p>
        </p:txBody>
      </p:sp>
      <p:cxnSp>
        <p:nvCxnSpPr>
          <p:cNvPr id="9" name="Straight Connector 8"/>
          <p:cNvCxnSpPr/>
          <p:nvPr/>
        </p:nvCxnSpPr>
        <p:spPr>
          <a:xfrm flipV="1">
            <a:off x="889686" y="6363044"/>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3" name="Rectangle 2"/>
          <p:cNvSpPr txBox="1">
            <a:spLocks noChangeArrowheads="1"/>
          </p:cNvSpPr>
          <p:nvPr/>
        </p:nvSpPr>
        <p:spPr>
          <a:xfrm>
            <a:off x="1191253" y="762000"/>
            <a:ext cx="6667500" cy="4630302"/>
          </a:xfrm>
          <a:prstGeom prst="rect">
            <a:avLst/>
          </a:prstGeom>
        </p:spPr>
        <p:txBody>
          <a:bodyPr vert="horz" lIns="91440" tIns="45720" rIns="13208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600"/>
              </a:spcAft>
              <a:buNone/>
            </a:pPr>
            <a:r>
              <a:rPr lang="en-US" sz="3600" b="1" dirty="0">
                <a:latin typeface="Arial" panose="020B0604020202020204" pitchFamily="34" charset="0"/>
                <a:ea typeface="Open Sans" panose="020B0606030504020204" pitchFamily="34" charset="0"/>
                <a:cs typeface="Arial" panose="020B0604020202020204" pitchFamily="34" charset="0"/>
              </a:rPr>
              <a:t>Depression</a:t>
            </a:r>
          </a:p>
          <a:p>
            <a:pPr>
              <a:spcAft>
                <a:spcPts val="600"/>
              </a:spcAft>
              <a:buClr>
                <a:srgbClr val="6A3091"/>
              </a:buClr>
            </a:pPr>
            <a:endParaRPr lang="en-US" sz="2600" dirty="0" smtClean="0">
              <a:latin typeface="Arial" panose="020B0604020202020204" pitchFamily="34" charset="0"/>
              <a:ea typeface="Open Sans" panose="020B0606030504020204" pitchFamily="34" charset="0"/>
              <a:cs typeface="Arial" panose="020B0604020202020204" pitchFamily="34" charset="0"/>
            </a:endParaRPr>
          </a:p>
          <a:p>
            <a:pPr>
              <a:spcAft>
                <a:spcPts val="600"/>
              </a:spcAft>
              <a:buClr>
                <a:srgbClr val="6A3091"/>
              </a:buClr>
            </a:pPr>
            <a:r>
              <a:rPr lang="en-US" sz="2600" dirty="0" smtClean="0">
                <a:latin typeface="Arial" panose="020B0604020202020204" pitchFamily="34" charset="0"/>
                <a:ea typeface="Open Sans" panose="020B0606030504020204" pitchFamily="34" charset="0"/>
                <a:cs typeface="Arial" panose="020B0604020202020204" pitchFamily="34" charset="0"/>
              </a:rPr>
              <a:t>Major </a:t>
            </a:r>
            <a:r>
              <a:rPr lang="en-US" sz="2600" dirty="0">
                <a:latin typeface="Arial" panose="020B0604020202020204" pitchFamily="34" charset="0"/>
                <a:ea typeface="Open Sans" panose="020B0606030504020204" pitchFamily="34" charset="0"/>
                <a:cs typeface="Arial" panose="020B0604020202020204" pitchFamily="34" charset="0"/>
              </a:rPr>
              <a:t>depressive disorder lasts for at least 2 weeks and affects a person’s</a:t>
            </a:r>
          </a:p>
          <a:p>
            <a:pPr marL="954088" lvl="1" indent="-457200">
              <a:spcAft>
                <a:spcPts val="600"/>
              </a:spcAft>
              <a:buClr>
                <a:srgbClr val="6A3091"/>
              </a:buClr>
              <a:buFont typeface="Courier New" panose="02070309020205020404" pitchFamily="49" charset="0"/>
              <a:buChar char="o"/>
            </a:pPr>
            <a:r>
              <a:rPr lang="en-US" sz="2600" dirty="0">
                <a:latin typeface="Arial" panose="020B0604020202020204" pitchFamily="34" charset="0"/>
                <a:ea typeface="Open Sans Light" panose="020B0306030504020204" pitchFamily="34" charset="0"/>
                <a:cs typeface="Arial" panose="020B0604020202020204" pitchFamily="34" charset="0"/>
              </a:rPr>
              <a:t>Emotions, thinking, behavior, and physical well-being</a:t>
            </a:r>
          </a:p>
          <a:p>
            <a:pPr marL="954088" lvl="1" indent="-457200">
              <a:buClr>
                <a:srgbClr val="6A3091"/>
              </a:buClr>
              <a:buFont typeface="Courier New" panose="02070309020205020404" pitchFamily="49" charset="0"/>
              <a:buChar char="o"/>
            </a:pPr>
            <a:r>
              <a:rPr lang="en-US" sz="2600" dirty="0">
                <a:latin typeface="Arial" panose="020B0604020202020204" pitchFamily="34" charset="0"/>
                <a:ea typeface="Open Sans Light" panose="020B0306030504020204" pitchFamily="34" charset="0"/>
                <a:cs typeface="Arial" panose="020B0604020202020204" pitchFamily="34" charset="0"/>
              </a:rPr>
              <a:t>Ability to work and have satisfying relationships</a:t>
            </a:r>
          </a:p>
          <a:p>
            <a:pPr marL="954088" lvl="1" indent="-457200">
              <a:buClr>
                <a:srgbClr val="6A3091"/>
              </a:buClr>
              <a:buFont typeface="Courier New" panose="02070309020205020404" pitchFamily="49" charset="0"/>
              <a:buChar char="o"/>
            </a:pPr>
            <a:r>
              <a:rPr lang="en-US" sz="2800" dirty="0">
                <a:latin typeface="Arial" panose="020B0604020202020204" pitchFamily="34" charset="0"/>
                <a:cs typeface="Arial" panose="020B0604020202020204" pitchFamily="34" charset="0"/>
              </a:rPr>
              <a:t>Ability to carry out usual daily activities</a:t>
            </a:r>
          </a:p>
          <a:p>
            <a:pPr marL="496888" lvl="1" indent="0">
              <a:buClr>
                <a:srgbClr val="6A3091"/>
              </a:buClr>
              <a:buNone/>
            </a:pPr>
            <a:endParaRPr lang="en-US" sz="26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75883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a:solidFill>
                  <a:schemeClr val="bg1"/>
                </a:solidFill>
                <a:latin typeface="Arial" panose="020B0604020202020204" pitchFamily="34" charset="0"/>
                <a:ea typeface="Open Sans Light" panose="020B0306030504020204" pitchFamily="34" charset="0"/>
                <a:cs typeface="Arial" panose="020B0604020202020204" pitchFamily="34" charset="0"/>
              </a:rPr>
              <a:t>TYPES OF MOOD DISORDERS</a:t>
            </a:r>
            <a:endParaRPr lang="en-US" sz="4000" dirty="0">
              <a:solidFill>
                <a:schemeClr val="bg1"/>
              </a:solidFill>
              <a:latin typeface="Arial" panose="020B0604020202020204" pitchFamily="34" charset="0"/>
              <a:ea typeface="Open Sans Light" panose="020B0306030504020204" pitchFamily="34" charset="0"/>
              <a:cs typeface="Arial" panose="020B0604020202020204" pitchFamily="34" charset="0"/>
            </a:endParaRPr>
          </a:p>
        </p:txBody>
      </p:sp>
      <p:cxnSp>
        <p:nvCxnSpPr>
          <p:cNvPr id="9" name="Straight Connector 8"/>
          <p:cNvCxnSpPr/>
          <p:nvPr/>
        </p:nvCxnSpPr>
        <p:spPr>
          <a:xfrm flipV="1">
            <a:off x="889686" y="6356865"/>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0" name="Rectangle 2"/>
          <p:cNvSpPr txBox="1">
            <a:spLocks noChangeArrowheads="1"/>
          </p:cNvSpPr>
          <p:nvPr/>
        </p:nvSpPr>
        <p:spPr>
          <a:xfrm>
            <a:off x="1435443" y="800101"/>
            <a:ext cx="5239677" cy="4495800"/>
          </a:xfrm>
          <a:prstGeom prst="rect">
            <a:avLst/>
          </a:prstGeom>
        </p:spPr>
        <p:txBody>
          <a:bodyPr vert="horz" lIns="91440" tIns="45720" rIns="13208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buClr>
                <a:srgbClr val="6A3091"/>
              </a:buClr>
            </a:pPr>
            <a:r>
              <a:rPr lang="en-US" dirty="0">
                <a:latin typeface="Arial" panose="020B0604020202020204" pitchFamily="34" charset="0"/>
                <a:ea typeface="Open Sans" panose="020B0606030504020204" pitchFamily="34" charset="0"/>
                <a:cs typeface="Arial" panose="020B0604020202020204" pitchFamily="34" charset="0"/>
              </a:rPr>
              <a:t>Major depressive disorder</a:t>
            </a:r>
          </a:p>
          <a:p>
            <a:pPr>
              <a:lnSpc>
                <a:spcPct val="200000"/>
              </a:lnSpc>
              <a:buClr>
                <a:srgbClr val="6A3091"/>
              </a:buClr>
            </a:pPr>
            <a:r>
              <a:rPr lang="en-US" dirty="0">
                <a:latin typeface="Arial" panose="020B0604020202020204" pitchFamily="34" charset="0"/>
                <a:ea typeface="Open Sans" panose="020B0606030504020204" pitchFamily="34" charset="0"/>
                <a:cs typeface="Arial" panose="020B0604020202020204" pitchFamily="34" charset="0"/>
              </a:rPr>
              <a:t>Bipolar disorder</a:t>
            </a:r>
          </a:p>
          <a:p>
            <a:pPr>
              <a:lnSpc>
                <a:spcPct val="200000"/>
              </a:lnSpc>
              <a:buClr>
                <a:srgbClr val="6A3091"/>
              </a:buClr>
            </a:pPr>
            <a:r>
              <a:rPr lang="en-US" dirty="0">
                <a:latin typeface="Arial" panose="020B0604020202020204" pitchFamily="34" charset="0"/>
                <a:ea typeface="Open Sans" panose="020B0606030504020204" pitchFamily="34" charset="0"/>
                <a:cs typeface="Arial" panose="020B0604020202020204" pitchFamily="34" charset="0"/>
              </a:rPr>
              <a:t>Postpartum depression</a:t>
            </a:r>
          </a:p>
          <a:p>
            <a:pPr>
              <a:lnSpc>
                <a:spcPct val="200000"/>
              </a:lnSpc>
              <a:buClr>
                <a:srgbClr val="6A3091"/>
              </a:buClr>
            </a:pPr>
            <a:r>
              <a:rPr lang="en-US" dirty="0">
                <a:latin typeface="Arial" panose="020B0604020202020204" pitchFamily="34" charset="0"/>
                <a:ea typeface="Open Sans" panose="020B0606030504020204" pitchFamily="34" charset="0"/>
                <a:cs typeface="Arial" panose="020B0604020202020204" pitchFamily="34" charset="0"/>
              </a:rPr>
              <a:t>Seasonal depression</a:t>
            </a:r>
          </a:p>
        </p:txBody>
      </p:sp>
    </p:spTree>
    <p:extLst>
      <p:ext uri="{BB962C8B-B14F-4D97-AF65-F5344CB8AC3E}">
        <p14:creationId xmlns:p14="http://schemas.microsoft.com/office/powerpoint/2010/main" val="13676972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696037" y="3012990"/>
            <a:ext cx="6246340" cy="553998"/>
          </a:xfrm>
          <a:prstGeom prst="rect">
            <a:avLst/>
          </a:prstGeom>
          <a:noFill/>
        </p:spPr>
        <p:txBody>
          <a:bodyPr wrap="square" rtlCol="0">
            <a:spAutoFit/>
          </a:bodyPr>
          <a:lstStyle/>
          <a:p>
            <a:r>
              <a:rPr lang="en-US" sz="3000" dirty="0">
                <a:solidFill>
                  <a:schemeClr val="bg1"/>
                </a:solidFill>
                <a:latin typeface="Arial" panose="020B0604020202020204" pitchFamily="34" charset="0"/>
                <a:ea typeface="Open Sans Light" panose="020B0306030504020204" pitchFamily="34" charset="0"/>
                <a:cs typeface="Arial" panose="020B0604020202020204" pitchFamily="34" charset="0"/>
              </a:rPr>
              <a:t>DEPRESSION</a:t>
            </a:r>
          </a:p>
        </p:txBody>
      </p:sp>
      <p:cxnSp>
        <p:nvCxnSpPr>
          <p:cNvPr id="9" name="Straight Connector 8"/>
          <p:cNvCxnSpPr/>
          <p:nvPr/>
        </p:nvCxnSpPr>
        <p:spPr>
          <a:xfrm flipV="1">
            <a:off x="889686" y="6356865"/>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a:xfrm>
            <a:off x="1311494" y="381000"/>
            <a:ext cx="6848826" cy="838200"/>
          </a:xfrm>
          <a:prstGeom prst="rect">
            <a:avLst/>
          </a:prstGeom>
        </p:spPr>
        <p:txBody>
          <a:bodyPr vert="horz" lIns="91440" tIns="45720" rIns="13208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buFont typeface="Arial" panose="020B0604020202020204" pitchFamily="34" charset="0"/>
              <a:buNone/>
            </a:pPr>
            <a:r>
              <a:rPr lang="en-US" sz="6300" b="1" dirty="0">
                <a:latin typeface="Arial" panose="020B0604020202020204" pitchFamily="34" charset="0"/>
                <a:ea typeface="Open Sans" panose="020B0606030504020204" pitchFamily="34" charset="0"/>
                <a:cs typeface="Arial" panose="020B0604020202020204" pitchFamily="34" charset="0"/>
              </a:rPr>
              <a:t>Depression: Signs and Symptoms</a:t>
            </a:r>
          </a:p>
          <a:p>
            <a:pPr>
              <a:spcBef>
                <a:spcPts val="0"/>
              </a:spcBef>
              <a:buFont typeface="Arial" panose="020B0604020202020204" pitchFamily="34" charset="0"/>
              <a:buNone/>
            </a:pPr>
            <a:endParaRPr lang="en-US" b="1" dirty="0">
              <a:solidFill>
                <a:srgbClr val="33271D"/>
              </a:solidFill>
              <a:latin typeface="Open Sans" panose="020B0606030504020204" pitchFamily="34" charset="0"/>
              <a:ea typeface="Open Sans" panose="020B0606030504020204" pitchFamily="34" charset="0"/>
              <a:cs typeface="Open Sans" panose="020B0606030504020204" pitchFamily="34" charset="0"/>
            </a:endParaRPr>
          </a:p>
          <a:p>
            <a:pPr>
              <a:spcBef>
                <a:spcPts val="0"/>
              </a:spcBef>
              <a:buFont typeface="Arial" panose="020B0604020202020204" pitchFamily="34" charset="0"/>
              <a:buNone/>
            </a:pPr>
            <a:r>
              <a:rPr lang="en-US" dirty="0">
                <a:latin typeface="Open Sans Light" panose="020B0306030504020204" pitchFamily="34" charset="0"/>
                <a:ea typeface="Open Sans Light" panose="020B0306030504020204" pitchFamily="34" charset="0"/>
                <a:cs typeface="Open Sans Light" panose="020B0306030504020204" pitchFamily="34" charset="0"/>
              </a:rPr>
              <a:t/>
            </a:r>
            <a:br>
              <a:rPr lang="en-US" dirty="0">
                <a:latin typeface="Open Sans Light" panose="020B0306030504020204" pitchFamily="34" charset="0"/>
                <a:ea typeface="Open Sans Light" panose="020B0306030504020204" pitchFamily="34" charset="0"/>
                <a:cs typeface="Open Sans Light" panose="020B0306030504020204" pitchFamily="34" charset="0"/>
              </a:rPr>
            </a:b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TextBox 2"/>
          <p:cNvSpPr txBox="1"/>
          <p:nvPr/>
        </p:nvSpPr>
        <p:spPr>
          <a:xfrm>
            <a:off x="1143000" y="1100065"/>
            <a:ext cx="3947984" cy="5262979"/>
          </a:xfrm>
          <a:prstGeom prst="rect">
            <a:avLst/>
          </a:prstGeom>
          <a:noFill/>
        </p:spPr>
        <p:txBody>
          <a:bodyPr wrap="square" rtlCol="0">
            <a:spAutoFit/>
          </a:bodyPr>
          <a:lstStyle/>
          <a:p>
            <a:pPr>
              <a:spcBef>
                <a:spcPts val="0"/>
              </a:spcBef>
              <a:buFont typeface="Arial" panose="020B0604020202020204" pitchFamily="34" charset="0"/>
              <a:buNone/>
            </a:pPr>
            <a:r>
              <a:rPr lang="en-US" sz="2400" u="sng" dirty="0">
                <a:solidFill>
                  <a:srgbClr val="6A3091"/>
                </a:solidFill>
                <a:latin typeface="Arial" panose="020B0604020202020204" pitchFamily="34" charset="0"/>
                <a:ea typeface="Open Sans" panose="020B0606030504020204" pitchFamily="34" charset="0"/>
                <a:cs typeface="Arial" panose="020B0604020202020204" pitchFamily="34" charset="0"/>
              </a:rPr>
              <a:t>Physical</a:t>
            </a:r>
          </a:p>
          <a:p>
            <a:pPr marL="285750" indent="-285750">
              <a:spcBef>
                <a:spcPts val="0"/>
              </a:spcBef>
              <a:buFont typeface="Arial" panose="020B0604020202020204" pitchFamily="34" charset="0"/>
              <a:buChar char="•"/>
            </a:pPr>
            <a:r>
              <a:rPr lang="en-US" sz="2400" dirty="0">
                <a:latin typeface="Arial" panose="020B0604020202020204" pitchFamily="34" charset="0"/>
                <a:ea typeface="Open Sans Light" panose="020B0306030504020204" pitchFamily="34" charset="0"/>
                <a:cs typeface="Arial" panose="020B0604020202020204" pitchFamily="34" charset="0"/>
              </a:rPr>
              <a:t>Fatigue</a:t>
            </a:r>
          </a:p>
          <a:p>
            <a:pPr marL="285750" indent="-285750">
              <a:spcBef>
                <a:spcPts val="0"/>
              </a:spcBef>
              <a:buFont typeface="Arial" panose="020B0604020202020204" pitchFamily="34" charset="0"/>
              <a:buChar char="•"/>
            </a:pPr>
            <a:r>
              <a:rPr lang="en-US" sz="2400" dirty="0">
                <a:latin typeface="Arial" panose="020B0604020202020204" pitchFamily="34" charset="0"/>
                <a:ea typeface="Open Sans Light" panose="020B0306030504020204" pitchFamily="34" charset="0"/>
                <a:cs typeface="Arial" panose="020B0604020202020204" pitchFamily="34" charset="0"/>
              </a:rPr>
              <a:t>Lack of energy</a:t>
            </a:r>
          </a:p>
          <a:p>
            <a:pPr marL="285750" indent="-285750">
              <a:spcBef>
                <a:spcPts val="0"/>
              </a:spcBef>
              <a:buFont typeface="Arial" panose="020B0604020202020204" pitchFamily="34" charset="0"/>
              <a:buChar char="•"/>
            </a:pPr>
            <a:r>
              <a:rPr lang="en-US" sz="2400" dirty="0">
                <a:latin typeface="Arial" panose="020B0604020202020204" pitchFamily="34" charset="0"/>
                <a:ea typeface="Open Sans Light" panose="020B0306030504020204" pitchFamily="34" charset="0"/>
                <a:cs typeface="Arial" panose="020B0604020202020204" pitchFamily="34" charset="0"/>
              </a:rPr>
              <a:t>Sleeping too much or too little</a:t>
            </a:r>
          </a:p>
          <a:p>
            <a:pPr marL="285750" indent="-285750">
              <a:spcBef>
                <a:spcPts val="0"/>
              </a:spcBef>
              <a:buFont typeface="Arial" panose="020B0604020202020204" pitchFamily="34" charset="0"/>
              <a:buChar char="•"/>
            </a:pPr>
            <a:r>
              <a:rPr lang="en-US" sz="2400" dirty="0">
                <a:latin typeface="Arial" panose="020B0604020202020204" pitchFamily="34" charset="0"/>
                <a:ea typeface="Open Sans Light" panose="020B0306030504020204" pitchFamily="34" charset="0"/>
                <a:cs typeface="Arial" panose="020B0604020202020204" pitchFamily="34" charset="0"/>
              </a:rPr>
              <a:t>Overeating or loss of appetite</a:t>
            </a:r>
          </a:p>
          <a:p>
            <a:pPr marL="285750" indent="-285750">
              <a:spcBef>
                <a:spcPts val="0"/>
              </a:spcBef>
              <a:buFont typeface="Arial" panose="020B0604020202020204" pitchFamily="34" charset="0"/>
              <a:buChar char="•"/>
            </a:pPr>
            <a:r>
              <a:rPr lang="en-US" sz="2400" dirty="0">
                <a:latin typeface="Arial" panose="020B0604020202020204" pitchFamily="34" charset="0"/>
                <a:ea typeface="Open Sans Light" panose="020B0306030504020204" pitchFamily="34" charset="0"/>
                <a:cs typeface="Arial" panose="020B0604020202020204" pitchFamily="34" charset="0"/>
              </a:rPr>
              <a:t>Constipation</a:t>
            </a:r>
          </a:p>
          <a:p>
            <a:pPr marL="285750" indent="-285750">
              <a:spcBef>
                <a:spcPts val="0"/>
              </a:spcBef>
              <a:buFont typeface="Arial" panose="020B0604020202020204" pitchFamily="34" charset="0"/>
              <a:buChar char="•"/>
            </a:pPr>
            <a:r>
              <a:rPr lang="en-US" sz="2400" dirty="0">
                <a:latin typeface="Arial" panose="020B0604020202020204" pitchFamily="34" charset="0"/>
                <a:ea typeface="Open Sans Light" panose="020B0306030504020204" pitchFamily="34" charset="0"/>
                <a:cs typeface="Arial" panose="020B0604020202020204" pitchFamily="34" charset="0"/>
              </a:rPr>
              <a:t>Weight loss or gain</a:t>
            </a:r>
          </a:p>
          <a:p>
            <a:pPr marL="285750" indent="-285750">
              <a:spcBef>
                <a:spcPts val="0"/>
              </a:spcBef>
              <a:buFont typeface="Arial" panose="020B0604020202020204" pitchFamily="34" charset="0"/>
              <a:buChar char="•"/>
            </a:pPr>
            <a:r>
              <a:rPr lang="en-US" sz="2400" dirty="0">
                <a:latin typeface="Arial" panose="020B0604020202020204" pitchFamily="34" charset="0"/>
                <a:ea typeface="Open Sans Light" panose="020B0306030504020204" pitchFamily="34" charset="0"/>
                <a:cs typeface="Arial" panose="020B0604020202020204" pitchFamily="34" charset="0"/>
              </a:rPr>
              <a:t>Headaches</a:t>
            </a:r>
          </a:p>
          <a:p>
            <a:pPr marL="285750" indent="-285750">
              <a:spcBef>
                <a:spcPts val="0"/>
              </a:spcBef>
              <a:buFont typeface="Arial" panose="020B0604020202020204" pitchFamily="34" charset="0"/>
              <a:buChar char="•"/>
            </a:pPr>
            <a:r>
              <a:rPr lang="en-US" sz="2400" dirty="0">
                <a:latin typeface="Arial" panose="020B0604020202020204" pitchFamily="34" charset="0"/>
                <a:ea typeface="Open Sans Light" panose="020B0306030504020204" pitchFamily="34" charset="0"/>
                <a:cs typeface="Arial" panose="020B0604020202020204" pitchFamily="34" charset="0"/>
              </a:rPr>
              <a:t>Irregular menstrual cycle</a:t>
            </a:r>
          </a:p>
          <a:p>
            <a:pPr marL="285750" indent="-285750">
              <a:spcBef>
                <a:spcPts val="0"/>
              </a:spcBef>
              <a:buFont typeface="Arial" panose="020B0604020202020204" pitchFamily="34" charset="0"/>
              <a:buChar char="•"/>
            </a:pPr>
            <a:r>
              <a:rPr lang="en-US" sz="2400" dirty="0">
                <a:latin typeface="Arial" panose="020B0604020202020204" pitchFamily="34" charset="0"/>
                <a:ea typeface="Open Sans Light" panose="020B0306030504020204" pitchFamily="34" charset="0"/>
                <a:cs typeface="Arial" panose="020B0604020202020204" pitchFamily="34" charset="0"/>
              </a:rPr>
              <a:t>Loss of sexual desire</a:t>
            </a:r>
          </a:p>
          <a:p>
            <a:pPr marL="285750" indent="-285750">
              <a:spcBef>
                <a:spcPts val="0"/>
              </a:spcBef>
              <a:buFont typeface="Arial" panose="020B0604020202020204" pitchFamily="34" charset="0"/>
              <a:buChar char="•"/>
            </a:pPr>
            <a:r>
              <a:rPr lang="en-US" sz="2400" dirty="0">
                <a:latin typeface="Arial" panose="020B0604020202020204" pitchFamily="34" charset="0"/>
                <a:ea typeface="Open Sans Light" panose="020B0306030504020204" pitchFamily="34" charset="0"/>
                <a:cs typeface="Arial" panose="020B0604020202020204" pitchFamily="34" charset="0"/>
              </a:rPr>
              <a:t>Unexplained aches and pains</a:t>
            </a: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5090984" y="1541799"/>
            <a:ext cx="3336325" cy="5201424"/>
          </a:xfrm>
          <a:prstGeom prst="rect">
            <a:avLst/>
          </a:prstGeom>
          <a:noFill/>
        </p:spPr>
        <p:txBody>
          <a:bodyPr wrap="square" rtlCol="0">
            <a:spAutoFit/>
          </a:bodyPr>
          <a:lstStyle/>
          <a:p>
            <a:pPr>
              <a:spcBef>
                <a:spcPts val="0"/>
              </a:spcBef>
              <a:buFont typeface="Wingdings 2" pitchFamily="18" charset="2"/>
              <a:buNone/>
            </a:pPr>
            <a:r>
              <a:rPr lang="en-US" sz="2400" u="sng" dirty="0">
                <a:solidFill>
                  <a:srgbClr val="6A3091"/>
                </a:solidFill>
                <a:latin typeface="Arial" panose="020B0604020202020204" pitchFamily="34" charset="0"/>
                <a:ea typeface="Open Sans" panose="020B0606030504020204" pitchFamily="34" charset="0"/>
                <a:cs typeface="Arial" panose="020B0604020202020204" pitchFamily="34" charset="0"/>
              </a:rPr>
              <a:t>Behavioral</a:t>
            </a:r>
          </a:p>
          <a:p>
            <a:pPr marL="285750" indent="-285750">
              <a:spcBef>
                <a:spcPts val="0"/>
              </a:spcBef>
              <a:buFont typeface="Arial" panose="020B0604020202020204" pitchFamily="34" charset="0"/>
              <a:buChar char="•"/>
            </a:pPr>
            <a:r>
              <a:rPr lang="en-US" sz="2400" dirty="0">
                <a:latin typeface="Arial" panose="020B0604020202020204" pitchFamily="34" charset="0"/>
                <a:ea typeface="Open Sans Light" panose="020B0306030504020204" pitchFamily="34" charset="0"/>
                <a:cs typeface="Arial" panose="020B0604020202020204" pitchFamily="34" charset="0"/>
              </a:rPr>
              <a:t>Crying spells</a:t>
            </a:r>
          </a:p>
          <a:p>
            <a:pPr marL="285750" indent="-285750">
              <a:spcBef>
                <a:spcPts val="0"/>
              </a:spcBef>
              <a:buFont typeface="Arial" panose="020B0604020202020204" pitchFamily="34" charset="0"/>
              <a:buChar char="•"/>
            </a:pPr>
            <a:r>
              <a:rPr lang="en-US" sz="2400" dirty="0">
                <a:latin typeface="Arial" panose="020B0604020202020204" pitchFamily="34" charset="0"/>
                <a:ea typeface="Open Sans Light" panose="020B0306030504020204" pitchFamily="34" charset="0"/>
                <a:cs typeface="Arial" panose="020B0604020202020204" pitchFamily="34" charset="0"/>
              </a:rPr>
              <a:t>Withdrawal from others</a:t>
            </a:r>
          </a:p>
          <a:p>
            <a:pPr marL="285750" indent="-285750">
              <a:spcBef>
                <a:spcPts val="0"/>
              </a:spcBef>
              <a:buFont typeface="Arial" panose="020B0604020202020204" pitchFamily="34" charset="0"/>
              <a:buChar char="•"/>
            </a:pPr>
            <a:r>
              <a:rPr lang="en-US" sz="2400" dirty="0">
                <a:latin typeface="Arial" panose="020B0604020202020204" pitchFamily="34" charset="0"/>
                <a:ea typeface="Open Sans Light" panose="020B0306030504020204" pitchFamily="34" charset="0"/>
                <a:cs typeface="Arial" panose="020B0604020202020204" pitchFamily="34" charset="0"/>
              </a:rPr>
              <a:t>Neglect of responsibilities</a:t>
            </a:r>
          </a:p>
          <a:p>
            <a:pPr marL="285750" indent="-285750">
              <a:spcBef>
                <a:spcPts val="0"/>
              </a:spcBef>
              <a:buFont typeface="Arial" panose="020B0604020202020204" pitchFamily="34" charset="0"/>
              <a:buChar char="•"/>
            </a:pPr>
            <a:r>
              <a:rPr lang="en-US" sz="2400" dirty="0">
                <a:latin typeface="Arial" panose="020B0604020202020204" pitchFamily="34" charset="0"/>
                <a:ea typeface="Open Sans Light" panose="020B0306030504020204" pitchFamily="34" charset="0"/>
                <a:cs typeface="Arial" panose="020B0604020202020204" pitchFamily="34" charset="0"/>
              </a:rPr>
              <a:t>Loss of interest in personal appearance</a:t>
            </a:r>
          </a:p>
          <a:p>
            <a:pPr marL="285750" indent="-285750">
              <a:spcBef>
                <a:spcPts val="0"/>
              </a:spcBef>
              <a:buFont typeface="Arial" panose="020B0604020202020204" pitchFamily="34" charset="0"/>
              <a:buChar char="•"/>
            </a:pPr>
            <a:r>
              <a:rPr lang="en-US" sz="2400" dirty="0">
                <a:latin typeface="Arial" panose="020B0604020202020204" pitchFamily="34" charset="0"/>
                <a:ea typeface="Open Sans Light" panose="020B0306030504020204" pitchFamily="34" charset="0"/>
                <a:cs typeface="Arial" panose="020B0604020202020204" pitchFamily="34" charset="0"/>
              </a:rPr>
              <a:t>Loss of motivation</a:t>
            </a:r>
          </a:p>
          <a:p>
            <a:pPr marL="285750" indent="-285750">
              <a:spcBef>
                <a:spcPts val="0"/>
              </a:spcBef>
              <a:buFont typeface="Arial" panose="020B0604020202020204" pitchFamily="34" charset="0"/>
              <a:buChar char="•"/>
            </a:pPr>
            <a:r>
              <a:rPr lang="en-US" sz="2400" dirty="0">
                <a:latin typeface="Arial" panose="020B0604020202020204" pitchFamily="34" charset="0"/>
                <a:ea typeface="Open Sans Light" panose="020B0306030504020204" pitchFamily="34" charset="0"/>
                <a:cs typeface="Arial" panose="020B0604020202020204" pitchFamily="34" charset="0"/>
              </a:rPr>
              <a:t>Slow movement</a:t>
            </a:r>
          </a:p>
          <a:p>
            <a:pPr marL="285750" indent="-285750">
              <a:spcBef>
                <a:spcPts val="0"/>
              </a:spcBef>
              <a:buFont typeface="Arial" panose="020B0604020202020204" pitchFamily="34" charset="0"/>
              <a:buChar char="•"/>
            </a:pPr>
            <a:r>
              <a:rPr lang="en-US" sz="2400" dirty="0">
                <a:latin typeface="Arial" panose="020B0604020202020204" pitchFamily="34" charset="0"/>
                <a:ea typeface="Open Sans Light" panose="020B0306030504020204" pitchFamily="34" charset="0"/>
                <a:cs typeface="Arial" panose="020B0604020202020204" pitchFamily="34" charset="0"/>
              </a:rPr>
              <a:t>Use of drugs and alcoho</a:t>
            </a:r>
            <a:r>
              <a:rPr lang="en-US" sz="2400" dirty="0">
                <a:latin typeface="Open Sans" panose="020B0606030504020204"/>
                <a:ea typeface="Open Sans Light" panose="020B0306030504020204" pitchFamily="34" charset="0"/>
                <a:cs typeface="Open Sans Light" panose="020B0306030504020204" pitchFamily="34" charset="0"/>
              </a:rPr>
              <a:t>l</a:t>
            </a:r>
          </a:p>
          <a:p>
            <a:endParaRPr lang="en-US" sz="2000" dirty="0"/>
          </a:p>
        </p:txBody>
      </p:sp>
    </p:spTree>
    <p:extLst>
      <p:ext uri="{BB962C8B-B14F-4D97-AF65-F5344CB8AC3E}">
        <p14:creationId xmlns:p14="http://schemas.microsoft.com/office/powerpoint/2010/main" val="145276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696037" y="3012990"/>
            <a:ext cx="6246340" cy="553998"/>
          </a:xfrm>
          <a:prstGeom prst="rect">
            <a:avLst/>
          </a:prstGeom>
          <a:noFill/>
        </p:spPr>
        <p:txBody>
          <a:bodyPr wrap="square" rtlCol="0">
            <a:spAutoFit/>
          </a:bodyPr>
          <a:lstStyle/>
          <a:p>
            <a:r>
              <a:rPr lang="en-US" sz="3000" dirty="0">
                <a:solidFill>
                  <a:schemeClr val="bg1"/>
                </a:solidFill>
                <a:latin typeface="Arial" panose="020B0604020202020204" pitchFamily="34" charset="0"/>
                <a:ea typeface="Open Sans Light" panose="020B0306030504020204" pitchFamily="34" charset="0"/>
                <a:cs typeface="Arial" panose="020B0604020202020204" pitchFamily="34" charset="0"/>
              </a:rPr>
              <a:t>DEPRESSION</a:t>
            </a:r>
          </a:p>
        </p:txBody>
      </p:sp>
      <p:cxnSp>
        <p:nvCxnSpPr>
          <p:cNvPr id="9" name="Straight Connector 8"/>
          <p:cNvCxnSpPr/>
          <p:nvPr/>
        </p:nvCxnSpPr>
        <p:spPr>
          <a:xfrm flipV="1">
            <a:off x="889686" y="6351086"/>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0" name="Rectangle 2"/>
          <p:cNvSpPr txBox="1">
            <a:spLocks noChangeArrowheads="1"/>
          </p:cNvSpPr>
          <p:nvPr/>
        </p:nvSpPr>
        <p:spPr>
          <a:xfrm>
            <a:off x="1297639" y="435043"/>
            <a:ext cx="6848826" cy="540400"/>
          </a:xfrm>
          <a:prstGeom prst="rect">
            <a:avLst/>
          </a:prstGeom>
        </p:spPr>
        <p:txBody>
          <a:bodyPr vert="horz" lIns="91440" tIns="45720" rIns="13208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2" pitchFamily="18" charset="2"/>
              <a:buNone/>
            </a:pPr>
            <a:r>
              <a:rPr lang="en-US" b="1" dirty="0">
                <a:latin typeface="Arial" panose="020B0604020202020204" pitchFamily="34" charset="0"/>
                <a:ea typeface="Open Sans" panose="020B0606030504020204" pitchFamily="34" charset="0"/>
                <a:cs typeface="Arial" panose="020B0604020202020204" pitchFamily="34" charset="0"/>
              </a:rPr>
              <a:t>Depression: Signs and Symptoms</a:t>
            </a:r>
          </a:p>
          <a:p>
            <a:pPr>
              <a:buFont typeface="Wingdings 2" pitchFamily="18" charset="2"/>
              <a:buNone/>
            </a:pPr>
            <a:endParaRPr lang="en-US" b="1" dirty="0">
              <a:solidFill>
                <a:srgbClr val="33271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p:cNvSpPr txBox="1"/>
          <p:nvPr/>
        </p:nvSpPr>
        <p:spPr>
          <a:xfrm>
            <a:off x="4536837" y="1555951"/>
            <a:ext cx="3763228" cy="4801314"/>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ea typeface="Open Sans Light" panose="020B0306030504020204" pitchFamily="34" charset="0"/>
                <a:cs typeface="Arial" panose="020B0604020202020204" pitchFamily="34" charset="0"/>
              </a:rPr>
              <a:t>Frequent self-criticism</a:t>
            </a:r>
          </a:p>
          <a:p>
            <a:pPr marL="285750" indent="-285750">
              <a:buFont typeface="Arial" panose="020B0604020202020204" pitchFamily="34" charset="0"/>
              <a:buChar char="•"/>
            </a:pPr>
            <a:r>
              <a:rPr lang="en-US" sz="2400" dirty="0">
                <a:latin typeface="Arial" panose="020B0604020202020204" pitchFamily="34" charset="0"/>
                <a:ea typeface="Open Sans Light" panose="020B0306030504020204" pitchFamily="34" charset="0"/>
                <a:cs typeface="Arial" panose="020B0604020202020204" pitchFamily="34" charset="0"/>
              </a:rPr>
              <a:t>Self-blame</a:t>
            </a:r>
          </a:p>
          <a:p>
            <a:pPr marL="285750" indent="-285750">
              <a:buFont typeface="Arial" panose="020B0604020202020204" pitchFamily="34" charset="0"/>
              <a:buChar char="•"/>
            </a:pPr>
            <a:r>
              <a:rPr lang="en-US" sz="2400" dirty="0">
                <a:latin typeface="Arial" panose="020B0604020202020204" pitchFamily="34" charset="0"/>
                <a:ea typeface="Open Sans Light" panose="020B0306030504020204" pitchFamily="34" charset="0"/>
                <a:cs typeface="Arial" panose="020B0604020202020204" pitchFamily="34" charset="0"/>
              </a:rPr>
              <a:t>Pessimism</a:t>
            </a:r>
          </a:p>
          <a:p>
            <a:pPr marL="285750" indent="-285750">
              <a:buFont typeface="Arial" panose="020B0604020202020204" pitchFamily="34" charset="0"/>
              <a:buChar char="•"/>
            </a:pPr>
            <a:r>
              <a:rPr lang="en-US" sz="2400" dirty="0">
                <a:latin typeface="Arial" panose="020B0604020202020204" pitchFamily="34" charset="0"/>
                <a:ea typeface="Open Sans Light" panose="020B0306030504020204" pitchFamily="34" charset="0"/>
                <a:cs typeface="Arial" panose="020B0604020202020204" pitchFamily="34" charset="0"/>
              </a:rPr>
              <a:t>Impaired memory and concentration</a:t>
            </a:r>
          </a:p>
          <a:p>
            <a:pPr marL="285750" indent="-285750">
              <a:buFont typeface="Arial" panose="020B0604020202020204" pitchFamily="34" charset="0"/>
              <a:buChar char="•"/>
            </a:pPr>
            <a:r>
              <a:rPr lang="en-US" sz="2400" dirty="0">
                <a:latin typeface="Arial" panose="020B0604020202020204" pitchFamily="34" charset="0"/>
                <a:ea typeface="Open Sans Light" panose="020B0306030504020204" pitchFamily="34" charset="0"/>
                <a:cs typeface="Arial" panose="020B0604020202020204" pitchFamily="34" charset="0"/>
              </a:rPr>
              <a:t>Indecisiveness and confusion</a:t>
            </a:r>
          </a:p>
          <a:p>
            <a:pPr marL="285750" indent="-285750">
              <a:buFont typeface="Arial" panose="020B0604020202020204" pitchFamily="34" charset="0"/>
              <a:buChar char="•"/>
            </a:pPr>
            <a:r>
              <a:rPr lang="en-US" sz="2400" dirty="0">
                <a:latin typeface="Arial" panose="020B0604020202020204" pitchFamily="34" charset="0"/>
                <a:ea typeface="Open Sans Light" panose="020B0306030504020204" pitchFamily="34" charset="0"/>
                <a:cs typeface="Arial" panose="020B0604020202020204" pitchFamily="34" charset="0"/>
              </a:rPr>
              <a:t>Tendency to believe others see one in a negative light</a:t>
            </a:r>
          </a:p>
          <a:p>
            <a:pPr marL="285750" indent="-285750">
              <a:buFont typeface="Arial" panose="020B0604020202020204" pitchFamily="34" charset="0"/>
              <a:buChar char="•"/>
            </a:pPr>
            <a:r>
              <a:rPr lang="en-US" sz="2400" dirty="0">
                <a:latin typeface="Arial" panose="020B0604020202020204" pitchFamily="34" charset="0"/>
                <a:ea typeface="Open Sans Light" panose="020B0306030504020204" pitchFamily="34" charset="0"/>
                <a:cs typeface="Arial" panose="020B0604020202020204" pitchFamily="34" charset="0"/>
              </a:rPr>
              <a:t>Thoughts of death and suicide</a:t>
            </a:r>
          </a:p>
          <a:p>
            <a:endParaRPr lang="en-US" dirty="0">
              <a:latin typeface="Arial" panose="020B0604020202020204" pitchFamily="34" charset="0"/>
              <a:cs typeface="Arial" panose="020B0604020202020204" pitchFamily="34" charset="0"/>
            </a:endParaRPr>
          </a:p>
        </p:txBody>
      </p:sp>
      <p:sp>
        <p:nvSpPr>
          <p:cNvPr id="3" name="TextBox 2"/>
          <p:cNvSpPr txBox="1"/>
          <p:nvPr/>
        </p:nvSpPr>
        <p:spPr>
          <a:xfrm>
            <a:off x="1311494" y="1433385"/>
            <a:ext cx="3225343" cy="4801314"/>
          </a:xfrm>
          <a:prstGeom prst="rect">
            <a:avLst/>
          </a:prstGeom>
          <a:noFill/>
        </p:spPr>
        <p:txBody>
          <a:bodyPr wrap="square" rtlCol="0">
            <a:spAutoFit/>
          </a:bodyPr>
          <a:lstStyle/>
          <a:p>
            <a:pPr>
              <a:buFont typeface="Wingdings 2" pitchFamily="18" charset="2"/>
              <a:buNone/>
            </a:pPr>
            <a:r>
              <a:rPr lang="en-US" sz="2400" u="sng" dirty="0">
                <a:solidFill>
                  <a:srgbClr val="6A3091"/>
                </a:solidFill>
                <a:latin typeface="Arial" panose="020B0604020202020204" pitchFamily="34" charset="0"/>
                <a:ea typeface="Open Sans" panose="020B0606030504020204" pitchFamily="34" charset="0"/>
                <a:cs typeface="Arial" panose="020B0604020202020204" pitchFamily="34" charset="0"/>
              </a:rPr>
              <a:t>Psychological</a:t>
            </a:r>
          </a:p>
          <a:p>
            <a:pPr marL="285750" indent="-285750">
              <a:buFont typeface="Arial" panose="020B0604020202020204" pitchFamily="34" charset="0"/>
              <a:buChar char="•"/>
            </a:pPr>
            <a:r>
              <a:rPr lang="en-US" sz="2400" dirty="0">
                <a:latin typeface="Arial" panose="020B0604020202020204" pitchFamily="34" charset="0"/>
                <a:ea typeface="Open Sans Light" panose="020B0306030504020204" pitchFamily="34" charset="0"/>
                <a:cs typeface="Arial" panose="020B0604020202020204" pitchFamily="34" charset="0"/>
              </a:rPr>
              <a:t>Sadness</a:t>
            </a:r>
          </a:p>
          <a:p>
            <a:pPr marL="285750" indent="-285750">
              <a:buFont typeface="Arial" panose="020B0604020202020204" pitchFamily="34" charset="0"/>
              <a:buChar char="•"/>
            </a:pPr>
            <a:r>
              <a:rPr lang="en-US" sz="2400" dirty="0">
                <a:latin typeface="Arial" panose="020B0604020202020204" pitchFamily="34" charset="0"/>
                <a:ea typeface="Open Sans Light" panose="020B0306030504020204" pitchFamily="34" charset="0"/>
                <a:cs typeface="Arial" panose="020B0604020202020204" pitchFamily="34" charset="0"/>
              </a:rPr>
              <a:t>Anxiety</a:t>
            </a:r>
          </a:p>
          <a:p>
            <a:pPr marL="285750" indent="-285750">
              <a:buFont typeface="Arial" panose="020B0604020202020204" pitchFamily="34" charset="0"/>
              <a:buChar char="•"/>
            </a:pPr>
            <a:r>
              <a:rPr lang="en-US" sz="2400" dirty="0">
                <a:latin typeface="Arial" panose="020B0604020202020204" pitchFamily="34" charset="0"/>
                <a:ea typeface="Open Sans Light" panose="020B0306030504020204" pitchFamily="34" charset="0"/>
                <a:cs typeface="Arial" panose="020B0604020202020204" pitchFamily="34" charset="0"/>
              </a:rPr>
              <a:t>Guilt</a:t>
            </a:r>
          </a:p>
          <a:p>
            <a:pPr marL="285750" indent="-285750">
              <a:buFont typeface="Arial" panose="020B0604020202020204" pitchFamily="34" charset="0"/>
              <a:buChar char="•"/>
            </a:pPr>
            <a:r>
              <a:rPr lang="en-US" sz="2400" dirty="0">
                <a:latin typeface="Arial" panose="020B0604020202020204" pitchFamily="34" charset="0"/>
                <a:ea typeface="Open Sans Light" panose="020B0306030504020204" pitchFamily="34" charset="0"/>
                <a:cs typeface="Arial" panose="020B0604020202020204" pitchFamily="34" charset="0"/>
              </a:rPr>
              <a:t>Anger</a:t>
            </a:r>
          </a:p>
          <a:p>
            <a:pPr marL="285750" indent="-285750">
              <a:buFont typeface="Arial" panose="020B0604020202020204" pitchFamily="34" charset="0"/>
              <a:buChar char="•"/>
            </a:pPr>
            <a:r>
              <a:rPr lang="en-US" sz="2400" dirty="0">
                <a:latin typeface="Arial" panose="020B0604020202020204" pitchFamily="34" charset="0"/>
                <a:ea typeface="Open Sans Light" panose="020B0306030504020204" pitchFamily="34" charset="0"/>
                <a:cs typeface="Arial" panose="020B0604020202020204" pitchFamily="34" charset="0"/>
              </a:rPr>
              <a:t>Mood swings</a:t>
            </a:r>
          </a:p>
          <a:p>
            <a:pPr marL="285750" indent="-285750">
              <a:buFont typeface="Arial" panose="020B0604020202020204" pitchFamily="34" charset="0"/>
              <a:buChar char="•"/>
            </a:pPr>
            <a:r>
              <a:rPr lang="en-US" sz="2400" dirty="0">
                <a:latin typeface="Arial" panose="020B0604020202020204" pitchFamily="34" charset="0"/>
                <a:ea typeface="Open Sans Light" panose="020B0306030504020204" pitchFamily="34" charset="0"/>
                <a:cs typeface="Arial" panose="020B0604020202020204" pitchFamily="34" charset="0"/>
              </a:rPr>
              <a:t>Lack of emotional responsiveness</a:t>
            </a:r>
          </a:p>
          <a:p>
            <a:pPr marL="285750" indent="-285750">
              <a:buFont typeface="Arial" panose="020B0604020202020204" pitchFamily="34" charset="0"/>
              <a:buChar char="•"/>
            </a:pPr>
            <a:r>
              <a:rPr lang="en-US" sz="2400" dirty="0">
                <a:latin typeface="Arial" panose="020B0604020202020204" pitchFamily="34" charset="0"/>
                <a:ea typeface="Open Sans Light" panose="020B0306030504020204" pitchFamily="34" charset="0"/>
                <a:cs typeface="Arial" panose="020B0604020202020204" pitchFamily="34" charset="0"/>
              </a:rPr>
              <a:t>Feelings of helplessness</a:t>
            </a:r>
          </a:p>
          <a:p>
            <a:pPr marL="285750" indent="-285750">
              <a:buFont typeface="Arial" panose="020B0604020202020204" pitchFamily="34" charset="0"/>
              <a:buChar char="•"/>
            </a:pPr>
            <a:r>
              <a:rPr lang="en-US" sz="2400" dirty="0">
                <a:latin typeface="Arial" panose="020B0604020202020204" pitchFamily="34" charset="0"/>
                <a:ea typeface="Open Sans Light" panose="020B0306030504020204" pitchFamily="34" charset="0"/>
                <a:cs typeface="Arial" panose="020B0604020202020204" pitchFamily="34" charset="0"/>
              </a:rPr>
              <a:t>Hopelessness</a:t>
            </a:r>
          </a:p>
          <a:p>
            <a:pPr marL="285750" indent="-285750">
              <a:buFont typeface="Arial" panose="020B0604020202020204" pitchFamily="34" charset="0"/>
              <a:buChar char="•"/>
            </a:pPr>
            <a:r>
              <a:rPr lang="en-US" sz="2400" dirty="0">
                <a:latin typeface="Arial" panose="020B0604020202020204" pitchFamily="34" charset="0"/>
                <a:ea typeface="Open Sans Light" panose="020B0306030504020204" pitchFamily="34" charset="0"/>
                <a:cs typeface="Arial" panose="020B0604020202020204" pitchFamily="34" charset="0"/>
              </a:rPr>
              <a:t>Irritability</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285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696037" y="2966824"/>
            <a:ext cx="6246340" cy="646331"/>
          </a:xfrm>
          <a:prstGeom prst="rect">
            <a:avLst/>
          </a:prstGeom>
          <a:noFill/>
        </p:spPr>
        <p:txBody>
          <a:bodyPr wrap="square" rtlCol="0">
            <a:spAutoFit/>
          </a:bodyPr>
          <a:lstStyle/>
          <a:p>
            <a:r>
              <a:rPr lang="en-US" sz="3600" dirty="0">
                <a:solidFill>
                  <a:schemeClr val="bg1"/>
                </a:solidFill>
                <a:latin typeface="Arial" panose="020B0604020202020204" pitchFamily="34" charset="0"/>
                <a:ea typeface="Open Sans Light" panose="020B0306030504020204" pitchFamily="34" charset="0"/>
                <a:cs typeface="Arial" panose="020B0604020202020204" pitchFamily="34" charset="0"/>
              </a:rPr>
              <a:t>ANXIETY</a:t>
            </a:r>
            <a:endParaRPr lang="en-US" sz="3000" dirty="0">
              <a:solidFill>
                <a:schemeClr val="bg1"/>
              </a:solidFill>
              <a:latin typeface="Arial" panose="020B0604020202020204" pitchFamily="34" charset="0"/>
              <a:ea typeface="Open Sans Light" panose="020B0306030504020204" pitchFamily="34" charset="0"/>
              <a:cs typeface="Arial" panose="020B0604020202020204" pitchFamily="34" charset="0"/>
            </a:endParaRPr>
          </a:p>
        </p:txBody>
      </p:sp>
      <p:cxnSp>
        <p:nvCxnSpPr>
          <p:cNvPr id="9" name="Straight Connector 8"/>
          <p:cNvCxnSpPr/>
          <p:nvPr/>
        </p:nvCxnSpPr>
        <p:spPr>
          <a:xfrm flipV="1">
            <a:off x="889686" y="6356865"/>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1302320" y="612421"/>
            <a:ext cx="7128533" cy="425462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3200" b="1" dirty="0">
                <a:latin typeface="Arial" panose="020B0604020202020204" pitchFamily="34" charset="0"/>
                <a:ea typeface="Open Sans" panose="020B0606030504020204" pitchFamily="34" charset="0"/>
                <a:cs typeface="Arial" panose="020B0604020202020204" pitchFamily="34" charset="0"/>
              </a:rPr>
              <a:t>Anxiety</a:t>
            </a:r>
          </a:p>
          <a:p>
            <a:pPr marL="0" indent="0">
              <a:spcBef>
                <a:spcPts val="0"/>
              </a:spcBef>
              <a:buNone/>
            </a:pPr>
            <a:endParaRPr lang="en-US" sz="2400" b="1" dirty="0">
              <a:latin typeface="Arial" panose="020B0604020202020204" pitchFamily="34" charset="0"/>
              <a:ea typeface="Open Sans" panose="020B0606030504020204" pitchFamily="34" charset="0"/>
              <a:cs typeface="Arial" panose="020B0604020202020204" pitchFamily="34" charset="0"/>
            </a:endParaRPr>
          </a:p>
          <a:p>
            <a:pPr marL="0" indent="0">
              <a:spcBef>
                <a:spcPts val="0"/>
              </a:spcBef>
              <a:buNone/>
            </a:pPr>
            <a:endParaRPr lang="en-US" sz="2400" dirty="0" smtClean="0">
              <a:latin typeface="Arial" panose="020B0604020202020204" pitchFamily="34" charset="0"/>
              <a:ea typeface="Open Sans" panose="020B0606030504020204" pitchFamily="34" charset="0"/>
              <a:cs typeface="Arial" panose="020B0604020202020204" pitchFamily="34" charset="0"/>
            </a:endParaRPr>
          </a:p>
          <a:p>
            <a:pPr marL="0" indent="0">
              <a:spcBef>
                <a:spcPts val="0"/>
              </a:spcBef>
              <a:buNone/>
            </a:pPr>
            <a:endParaRPr lang="en-US" sz="2400" dirty="0">
              <a:latin typeface="Arial" panose="020B0604020202020204" pitchFamily="34" charset="0"/>
              <a:ea typeface="Open Sans" panose="020B0606030504020204" pitchFamily="34" charset="0"/>
              <a:cs typeface="Arial" panose="020B0604020202020204" pitchFamily="34" charset="0"/>
            </a:endParaRPr>
          </a:p>
          <a:p>
            <a:pPr>
              <a:lnSpc>
                <a:spcPct val="100000"/>
              </a:lnSpc>
              <a:spcBef>
                <a:spcPts val="0"/>
              </a:spcBef>
              <a:buClr>
                <a:srgbClr val="6A3091"/>
              </a:buClr>
            </a:pPr>
            <a:r>
              <a:rPr lang="en-US" dirty="0">
                <a:latin typeface="Arial" panose="020B0604020202020204" pitchFamily="34" charset="0"/>
                <a:ea typeface="Open Sans" panose="020B0606030504020204" pitchFamily="34" charset="0"/>
                <a:cs typeface="Arial" panose="020B0604020202020204" pitchFamily="34" charset="0"/>
              </a:rPr>
              <a:t>Anxiety disorder differs from normal stress and anxiety</a:t>
            </a:r>
            <a:br>
              <a:rPr lang="en-US" dirty="0">
                <a:latin typeface="Arial" panose="020B0604020202020204" pitchFamily="34" charset="0"/>
                <a:ea typeface="Open Sans" panose="020B0606030504020204" pitchFamily="34" charset="0"/>
                <a:cs typeface="Arial" panose="020B0604020202020204" pitchFamily="34" charset="0"/>
              </a:rPr>
            </a:br>
            <a:endParaRPr lang="en-US" dirty="0" smtClean="0">
              <a:latin typeface="Arial" panose="020B0604020202020204" pitchFamily="34" charset="0"/>
              <a:ea typeface="Open Sans" panose="020B0606030504020204" pitchFamily="34" charset="0"/>
              <a:cs typeface="Arial" panose="020B0604020202020204" pitchFamily="34" charset="0"/>
            </a:endParaRPr>
          </a:p>
          <a:p>
            <a:pPr marL="0" indent="0">
              <a:lnSpc>
                <a:spcPct val="100000"/>
              </a:lnSpc>
              <a:spcBef>
                <a:spcPts val="0"/>
              </a:spcBef>
              <a:buClr>
                <a:srgbClr val="6A3091"/>
              </a:buClr>
              <a:buNone/>
            </a:pPr>
            <a:endParaRPr lang="en-US" dirty="0">
              <a:latin typeface="Arial" panose="020B0604020202020204" pitchFamily="34" charset="0"/>
              <a:ea typeface="Open Sans" panose="020B0606030504020204" pitchFamily="34" charset="0"/>
              <a:cs typeface="Arial" panose="020B0604020202020204" pitchFamily="34" charset="0"/>
            </a:endParaRPr>
          </a:p>
          <a:p>
            <a:pPr>
              <a:lnSpc>
                <a:spcPct val="100000"/>
              </a:lnSpc>
              <a:spcBef>
                <a:spcPts val="0"/>
              </a:spcBef>
              <a:buClr>
                <a:srgbClr val="6A3091"/>
              </a:buClr>
            </a:pPr>
            <a:r>
              <a:rPr lang="en-US" dirty="0">
                <a:latin typeface="Arial" panose="020B0604020202020204" pitchFamily="34" charset="0"/>
                <a:ea typeface="Open Sans" panose="020B0606030504020204" pitchFamily="34" charset="0"/>
                <a:cs typeface="Arial" panose="020B0604020202020204" pitchFamily="34" charset="0"/>
              </a:rPr>
              <a:t>The symptoms of an anxiety disorder are more severe and can cause impairment in daily life (i.e.. Work, relationships</a:t>
            </a:r>
            <a:r>
              <a:rPr lang="en-US" sz="2400" dirty="0">
                <a:latin typeface="Arial" panose="020B0604020202020204" pitchFamily="34" charset="0"/>
                <a:ea typeface="Open Sans" panose="020B0606030504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06055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696037" y="2997602"/>
            <a:ext cx="6246340" cy="584775"/>
          </a:xfrm>
          <a:prstGeom prst="rect">
            <a:avLst/>
          </a:prstGeom>
          <a:noFill/>
        </p:spPr>
        <p:txBody>
          <a:bodyPr wrap="square" rtlCol="0">
            <a:spAutoFit/>
          </a:bodyPr>
          <a:lstStyle/>
          <a:p>
            <a:r>
              <a:rPr lang="en-US" sz="3200" dirty="0">
                <a:solidFill>
                  <a:schemeClr val="bg1"/>
                </a:solidFill>
                <a:latin typeface="Arial" panose="020B0604020202020204" pitchFamily="34" charset="0"/>
                <a:ea typeface="Open Sans Light" panose="020B0306030504020204" pitchFamily="34" charset="0"/>
                <a:cs typeface="Arial" panose="020B0604020202020204" pitchFamily="34" charset="0"/>
              </a:rPr>
              <a:t>ANXIETY</a:t>
            </a:r>
            <a:endParaRPr lang="en-US" sz="2800" dirty="0">
              <a:solidFill>
                <a:schemeClr val="bg1"/>
              </a:solidFill>
              <a:latin typeface="Arial" panose="020B0604020202020204" pitchFamily="34" charset="0"/>
              <a:ea typeface="Open Sans Light" panose="020B0306030504020204" pitchFamily="34" charset="0"/>
              <a:cs typeface="Arial" panose="020B0604020202020204" pitchFamily="34" charset="0"/>
            </a:endParaRPr>
          </a:p>
        </p:txBody>
      </p:sp>
      <p:cxnSp>
        <p:nvCxnSpPr>
          <p:cNvPr id="9" name="Straight Connector 8"/>
          <p:cNvCxnSpPr/>
          <p:nvPr/>
        </p:nvCxnSpPr>
        <p:spPr>
          <a:xfrm flipV="1">
            <a:off x="889686" y="6353073"/>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0" name="Rectangle 2"/>
          <p:cNvSpPr txBox="1">
            <a:spLocks noChangeArrowheads="1"/>
          </p:cNvSpPr>
          <p:nvPr/>
        </p:nvSpPr>
        <p:spPr>
          <a:xfrm>
            <a:off x="1311493" y="457200"/>
            <a:ext cx="7127862" cy="5638800"/>
          </a:xfrm>
          <a:prstGeom prst="rect">
            <a:avLst/>
          </a:prstGeom>
        </p:spPr>
        <p:txBody>
          <a:bodyPr vert="horz" lIns="91440" tIns="45720" rIns="13208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2" pitchFamily="18" charset="2"/>
              <a:buNone/>
            </a:pPr>
            <a:r>
              <a:rPr lang="en-US" b="1" dirty="0">
                <a:latin typeface="Arial" panose="020B0604020202020204" pitchFamily="34" charset="0"/>
                <a:ea typeface="Open Sans" panose="020B0606030504020204" pitchFamily="34" charset="0"/>
                <a:cs typeface="Arial" panose="020B0604020202020204" pitchFamily="34" charset="0"/>
              </a:rPr>
              <a:t>Anxiety: Signs and Symptoms</a:t>
            </a:r>
          </a:p>
          <a:p>
            <a:pPr>
              <a:buFont typeface="Wingdings 2" pitchFamily="18" charset="2"/>
              <a:buNone/>
            </a:pPr>
            <a:endParaRPr lang="en-US" dirty="0">
              <a:solidFill>
                <a:srgbClr val="33271D"/>
              </a:solidFill>
              <a:latin typeface="Arial" panose="020B0604020202020204" pitchFamily="34" charset="0"/>
              <a:ea typeface="Open Sans" panose="020B0606030504020204" pitchFamily="34" charset="0"/>
              <a:cs typeface="Arial" panose="020B0604020202020204" pitchFamily="34" charset="0"/>
            </a:endParaRPr>
          </a:p>
          <a:p>
            <a:pPr>
              <a:buFont typeface="Wingdings 2" pitchFamily="18" charset="2"/>
              <a:buNone/>
            </a:pPr>
            <a:r>
              <a:rPr lang="en-US" u="sng" dirty="0">
                <a:solidFill>
                  <a:srgbClr val="6A3091"/>
                </a:solidFill>
                <a:latin typeface="Arial" panose="020B0604020202020204" pitchFamily="34" charset="0"/>
                <a:ea typeface="Open Sans" panose="020B0606030504020204" pitchFamily="34" charset="0"/>
                <a:cs typeface="Arial" panose="020B0604020202020204" pitchFamily="34" charset="0"/>
              </a:rPr>
              <a:t>Physical</a:t>
            </a:r>
          </a:p>
          <a:p>
            <a:pPr>
              <a:buClr>
                <a:srgbClr val="6A3091"/>
              </a:buClr>
            </a:pPr>
            <a:r>
              <a:rPr lang="en-US" sz="2400" b="1" u="sng" dirty="0">
                <a:latin typeface="Arial" panose="020B0604020202020204" pitchFamily="34" charset="0"/>
                <a:ea typeface="Open Sans Light" panose="020B0306030504020204" pitchFamily="34" charset="0"/>
                <a:cs typeface="Arial" panose="020B0604020202020204" pitchFamily="34" charset="0"/>
              </a:rPr>
              <a:t>Cardiovascular:</a:t>
            </a:r>
            <a:r>
              <a:rPr lang="en-US" sz="2400" dirty="0">
                <a:latin typeface="Arial" panose="020B0604020202020204" pitchFamily="34" charset="0"/>
                <a:ea typeface="Open Sans Light" panose="020B0306030504020204" pitchFamily="34" charset="0"/>
                <a:cs typeface="Arial" panose="020B0604020202020204" pitchFamily="34" charset="0"/>
              </a:rPr>
              <a:t> pounding heart, chest pain, rapid heartbeat, blushing</a:t>
            </a:r>
          </a:p>
          <a:p>
            <a:pPr>
              <a:buClr>
                <a:srgbClr val="6A3091"/>
              </a:buClr>
            </a:pPr>
            <a:r>
              <a:rPr lang="en-US" sz="2400" b="1" u="sng" dirty="0" smtClean="0">
                <a:latin typeface="Arial" panose="020B0604020202020204" pitchFamily="34" charset="0"/>
                <a:ea typeface="Open Sans Light" panose="020B0306030504020204" pitchFamily="34" charset="0"/>
                <a:cs typeface="Arial" panose="020B0604020202020204" pitchFamily="34" charset="0"/>
              </a:rPr>
              <a:t>Respiratory</a:t>
            </a:r>
            <a:r>
              <a:rPr lang="en-US" sz="2400" b="1" u="sng" dirty="0">
                <a:latin typeface="Arial" panose="020B0604020202020204" pitchFamily="34" charset="0"/>
                <a:ea typeface="Open Sans Light" panose="020B0306030504020204" pitchFamily="34" charset="0"/>
                <a:cs typeface="Arial" panose="020B0604020202020204" pitchFamily="34" charset="0"/>
              </a:rPr>
              <a:t>:</a:t>
            </a:r>
            <a:r>
              <a:rPr lang="en-US" sz="2400" b="1" dirty="0">
                <a:latin typeface="Arial" panose="020B0604020202020204" pitchFamily="34" charset="0"/>
                <a:ea typeface="Open Sans Light" panose="020B0306030504020204" pitchFamily="34" charset="0"/>
                <a:cs typeface="Arial" panose="020B0604020202020204" pitchFamily="34" charset="0"/>
              </a:rPr>
              <a:t> </a:t>
            </a:r>
            <a:r>
              <a:rPr lang="en-US" sz="2400" dirty="0">
                <a:latin typeface="Arial" panose="020B0604020202020204" pitchFamily="34" charset="0"/>
                <a:ea typeface="Open Sans Light" panose="020B0306030504020204" pitchFamily="34" charset="0"/>
                <a:cs typeface="Arial" panose="020B0604020202020204" pitchFamily="34" charset="0"/>
              </a:rPr>
              <a:t>fast breathing, shortness of breath</a:t>
            </a:r>
          </a:p>
          <a:p>
            <a:pPr>
              <a:buClr>
                <a:srgbClr val="6A3091"/>
              </a:buClr>
            </a:pPr>
            <a:r>
              <a:rPr lang="en-US" sz="2400" b="1" u="sng" dirty="0" smtClean="0">
                <a:latin typeface="Arial" panose="020B0604020202020204" pitchFamily="34" charset="0"/>
                <a:ea typeface="Open Sans Light" panose="020B0306030504020204" pitchFamily="34" charset="0"/>
                <a:cs typeface="Arial" panose="020B0604020202020204" pitchFamily="34" charset="0"/>
              </a:rPr>
              <a:t>Neurological</a:t>
            </a:r>
            <a:r>
              <a:rPr lang="en-US" sz="2400" b="1" u="sng" dirty="0">
                <a:latin typeface="Arial" panose="020B0604020202020204" pitchFamily="34" charset="0"/>
                <a:ea typeface="Open Sans Light" panose="020B0306030504020204" pitchFamily="34" charset="0"/>
                <a:cs typeface="Arial" panose="020B0604020202020204" pitchFamily="34" charset="0"/>
              </a:rPr>
              <a:t>:</a:t>
            </a:r>
            <a:r>
              <a:rPr lang="en-US" sz="2400" b="1" dirty="0">
                <a:latin typeface="Arial" panose="020B0604020202020204" pitchFamily="34" charset="0"/>
                <a:ea typeface="Open Sans Light" panose="020B0306030504020204" pitchFamily="34" charset="0"/>
                <a:cs typeface="Arial" panose="020B0604020202020204" pitchFamily="34" charset="0"/>
              </a:rPr>
              <a:t> </a:t>
            </a:r>
            <a:r>
              <a:rPr lang="en-US" sz="2400" dirty="0">
                <a:latin typeface="Arial" panose="020B0604020202020204" pitchFamily="34" charset="0"/>
                <a:ea typeface="Open Sans Light" panose="020B0306030504020204" pitchFamily="34" charset="0"/>
                <a:cs typeface="Arial" panose="020B0604020202020204" pitchFamily="34" charset="0"/>
              </a:rPr>
              <a:t>dizziness, headache, sweating, tingling, numbness </a:t>
            </a:r>
          </a:p>
          <a:p>
            <a:pPr>
              <a:buClr>
                <a:srgbClr val="6A3091"/>
              </a:buClr>
            </a:pPr>
            <a:r>
              <a:rPr lang="en-US" sz="2400" b="1" u="sng" dirty="0" smtClean="0">
                <a:latin typeface="Arial" panose="020B0604020202020204" pitchFamily="34" charset="0"/>
                <a:ea typeface="Open Sans Light" panose="020B0306030504020204" pitchFamily="34" charset="0"/>
                <a:cs typeface="Arial" panose="020B0604020202020204" pitchFamily="34" charset="0"/>
              </a:rPr>
              <a:t>Gastrointestinal</a:t>
            </a:r>
            <a:r>
              <a:rPr lang="en-US" sz="2400" b="1" u="sng" dirty="0">
                <a:latin typeface="Arial" panose="020B0604020202020204" pitchFamily="34" charset="0"/>
                <a:ea typeface="Open Sans Light" panose="020B0306030504020204" pitchFamily="34" charset="0"/>
                <a:cs typeface="Arial" panose="020B0604020202020204" pitchFamily="34" charset="0"/>
              </a:rPr>
              <a:t>:</a:t>
            </a:r>
            <a:r>
              <a:rPr lang="en-US" sz="2400" b="1" dirty="0">
                <a:latin typeface="Arial" panose="020B0604020202020204" pitchFamily="34" charset="0"/>
                <a:ea typeface="Open Sans Light" panose="020B0306030504020204" pitchFamily="34" charset="0"/>
                <a:cs typeface="Arial" panose="020B0604020202020204" pitchFamily="34" charset="0"/>
              </a:rPr>
              <a:t> </a:t>
            </a:r>
            <a:r>
              <a:rPr lang="en-US" sz="2400" dirty="0">
                <a:latin typeface="Arial" panose="020B0604020202020204" pitchFamily="34" charset="0"/>
                <a:ea typeface="Open Sans Light" panose="020B0306030504020204" pitchFamily="34" charset="0"/>
                <a:cs typeface="Arial" panose="020B0604020202020204" pitchFamily="34" charset="0"/>
              </a:rPr>
              <a:t>choking, dry mouth, stomach pains, nausea, vomiting, diarrhea</a:t>
            </a:r>
          </a:p>
          <a:p>
            <a:pPr>
              <a:buClr>
                <a:srgbClr val="6A3091"/>
              </a:buClr>
            </a:pPr>
            <a:r>
              <a:rPr lang="en-US" sz="2400" b="1" u="sng" dirty="0" smtClean="0">
                <a:latin typeface="Arial" panose="020B0604020202020204" pitchFamily="34" charset="0"/>
                <a:ea typeface="Open Sans Light" panose="020B0306030504020204" pitchFamily="34" charset="0"/>
                <a:cs typeface="Arial" panose="020B0604020202020204" pitchFamily="34" charset="0"/>
              </a:rPr>
              <a:t>Musculoskeletal</a:t>
            </a:r>
            <a:r>
              <a:rPr lang="en-US" sz="2400" b="1" u="sng" dirty="0">
                <a:latin typeface="Arial" panose="020B0604020202020204" pitchFamily="34" charset="0"/>
                <a:ea typeface="Open Sans Light" panose="020B0306030504020204" pitchFamily="34" charset="0"/>
                <a:cs typeface="Arial" panose="020B0604020202020204" pitchFamily="34" charset="0"/>
              </a:rPr>
              <a:t>:</a:t>
            </a:r>
            <a:r>
              <a:rPr lang="en-US" sz="2400" b="1" dirty="0">
                <a:latin typeface="Arial" panose="020B0604020202020204" pitchFamily="34" charset="0"/>
                <a:ea typeface="Open Sans Light" panose="020B0306030504020204" pitchFamily="34" charset="0"/>
                <a:cs typeface="Arial" panose="020B0604020202020204" pitchFamily="34" charset="0"/>
              </a:rPr>
              <a:t> </a:t>
            </a:r>
            <a:r>
              <a:rPr lang="en-US" sz="2400" dirty="0">
                <a:latin typeface="Arial" panose="020B0604020202020204" pitchFamily="34" charset="0"/>
                <a:ea typeface="Open Sans Light" panose="020B0306030504020204" pitchFamily="34" charset="0"/>
                <a:cs typeface="Arial" panose="020B0604020202020204" pitchFamily="34" charset="0"/>
              </a:rPr>
              <a:t>muscle aches and pains (especially neck, shoulders and back), restlessness, tremors and shaking, inability to relax</a:t>
            </a:r>
          </a:p>
        </p:txBody>
      </p:sp>
    </p:spTree>
    <p:extLst>
      <p:ext uri="{BB962C8B-B14F-4D97-AF65-F5344CB8AC3E}">
        <p14:creationId xmlns:p14="http://schemas.microsoft.com/office/powerpoint/2010/main" val="252238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696037" y="2997602"/>
            <a:ext cx="6246340" cy="584775"/>
          </a:xfrm>
          <a:prstGeom prst="rect">
            <a:avLst/>
          </a:prstGeom>
          <a:noFill/>
        </p:spPr>
        <p:txBody>
          <a:bodyPr wrap="square" rtlCol="0">
            <a:spAutoFit/>
          </a:bodyPr>
          <a:lstStyle/>
          <a:p>
            <a:r>
              <a:rPr lang="en-US" sz="3200" dirty="0">
                <a:solidFill>
                  <a:schemeClr val="bg1"/>
                </a:solidFill>
                <a:latin typeface="Arial" panose="020B0604020202020204" pitchFamily="34" charset="0"/>
                <a:ea typeface="Open Sans Light" panose="020B0306030504020204" pitchFamily="34" charset="0"/>
                <a:cs typeface="Arial" panose="020B0604020202020204" pitchFamily="34" charset="0"/>
              </a:rPr>
              <a:t>ANXIETY</a:t>
            </a:r>
            <a:endParaRPr lang="en-US" sz="2800" dirty="0">
              <a:solidFill>
                <a:schemeClr val="bg1"/>
              </a:solidFill>
              <a:latin typeface="Arial" panose="020B0604020202020204" pitchFamily="34" charset="0"/>
              <a:ea typeface="Open Sans Light" panose="020B0306030504020204" pitchFamily="34" charset="0"/>
              <a:cs typeface="Arial" panose="020B0604020202020204" pitchFamily="34" charset="0"/>
            </a:endParaRPr>
          </a:p>
        </p:txBody>
      </p:sp>
      <p:cxnSp>
        <p:nvCxnSpPr>
          <p:cNvPr id="9" name="Straight Connector 8"/>
          <p:cNvCxnSpPr/>
          <p:nvPr/>
        </p:nvCxnSpPr>
        <p:spPr>
          <a:xfrm flipV="1">
            <a:off x="884063" y="6347430"/>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a:xfrm>
            <a:off x="1387694" y="783508"/>
            <a:ext cx="7162800" cy="4992944"/>
          </a:xfrm>
          <a:prstGeom prst="rect">
            <a:avLst/>
          </a:prstGeom>
        </p:spPr>
        <p:txBody>
          <a:bodyPr vert="horz" lIns="91440" tIns="45720" rIns="13208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buFont typeface="Arial" panose="020B0604020202020204" pitchFamily="34" charset="0"/>
              <a:buNone/>
            </a:pPr>
            <a:r>
              <a:rPr lang="en-US" b="1" dirty="0">
                <a:latin typeface="Arial" panose="020B0604020202020204" pitchFamily="34" charset="0"/>
                <a:ea typeface="Open Sans" panose="020B0606030504020204" pitchFamily="34" charset="0"/>
                <a:cs typeface="Arial" panose="020B0604020202020204" pitchFamily="34" charset="0"/>
              </a:rPr>
              <a:t>Anxiety: Signs and Symptoms</a:t>
            </a:r>
          </a:p>
          <a:p>
            <a:pPr>
              <a:spcBef>
                <a:spcPct val="0"/>
              </a:spcBef>
              <a:buFont typeface="Arial" panose="020B0604020202020204" pitchFamily="34" charset="0"/>
              <a:buNone/>
            </a:pPr>
            <a:endParaRPr lang="en-US" u="sng" dirty="0">
              <a:solidFill>
                <a:srgbClr val="33271D"/>
              </a:solidFill>
              <a:latin typeface="Arial" panose="020B0604020202020204" pitchFamily="34" charset="0"/>
              <a:ea typeface="Open Sans" panose="020B0606030504020204" pitchFamily="34" charset="0"/>
              <a:cs typeface="Arial" panose="020B0604020202020204" pitchFamily="34" charset="0"/>
            </a:endParaRPr>
          </a:p>
          <a:p>
            <a:pPr>
              <a:spcBef>
                <a:spcPct val="0"/>
              </a:spcBef>
              <a:buFont typeface="Arial" panose="020B0604020202020204" pitchFamily="34" charset="0"/>
              <a:buNone/>
            </a:pPr>
            <a:r>
              <a:rPr lang="en-US" u="sng" dirty="0">
                <a:solidFill>
                  <a:srgbClr val="6A3091"/>
                </a:solidFill>
                <a:latin typeface="Arial" panose="020B0604020202020204" pitchFamily="34" charset="0"/>
                <a:ea typeface="Open Sans" panose="020B0606030504020204" pitchFamily="34" charset="0"/>
                <a:cs typeface="Arial" panose="020B0604020202020204" pitchFamily="34" charset="0"/>
              </a:rPr>
              <a:t>Behavioral</a:t>
            </a:r>
          </a:p>
          <a:p>
            <a:pPr>
              <a:lnSpc>
                <a:spcPct val="110000"/>
              </a:lnSpc>
            </a:pPr>
            <a:r>
              <a:rPr lang="en-US" sz="2600" dirty="0">
                <a:latin typeface="Arial" panose="020B0604020202020204" pitchFamily="34" charset="0"/>
                <a:ea typeface="Open Sans Light" panose="020B0306030504020204" pitchFamily="34" charset="0"/>
                <a:cs typeface="Arial" panose="020B0604020202020204" pitchFamily="34" charset="0"/>
              </a:rPr>
              <a:t>Avoidance of situations, obsessive or compulsive behavior, distress in social situations, phobic behavior</a:t>
            </a:r>
          </a:p>
          <a:p>
            <a:pPr>
              <a:buFont typeface="Wingdings 2" pitchFamily="18" charset="2"/>
              <a:buNone/>
            </a:pPr>
            <a:r>
              <a:rPr lang="en-US" u="sng" dirty="0">
                <a:solidFill>
                  <a:srgbClr val="6A3091"/>
                </a:solidFill>
                <a:latin typeface="Arial" panose="020B0604020202020204" pitchFamily="34" charset="0"/>
                <a:ea typeface="Open Sans" panose="020B0606030504020204" pitchFamily="34" charset="0"/>
                <a:cs typeface="Arial" panose="020B0604020202020204" pitchFamily="34" charset="0"/>
              </a:rPr>
              <a:t>Psychological</a:t>
            </a:r>
          </a:p>
          <a:p>
            <a:pPr>
              <a:lnSpc>
                <a:spcPct val="110000"/>
              </a:lnSpc>
            </a:pPr>
            <a:r>
              <a:rPr lang="en-US" sz="2600" dirty="0">
                <a:latin typeface="Arial" panose="020B0604020202020204" pitchFamily="34" charset="0"/>
                <a:ea typeface="Open Sans Light" panose="020B0306030504020204" pitchFamily="34" charset="0"/>
                <a:cs typeface="Arial" panose="020B0604020202020204" pitchFamily="34" charset="0"/>
              </a:rPr>
              <a:t>Unrealistic or excessive fear and worry (about past and future events), mind racing or going blank, decreased concentration and memory, indecisiveness, irritability, impatience, anger, confusion, restlessness or feeling “on edge” or nervous, fatigue, sleep disturbance, vivid dreams</a:t>
            </a:r>
          </a:p>
          <a:p>
            <a:pPr>
              <a:buFont typeface="Wingdings 2" pitchFamily="18" charset="2"/>
              <a:buNone/>
            </a:pPr>
            <a:endParaRPr lang="en-US" sz="1400" dirty="0">
              <a:cs typeface="ヒラギノ角ゴ Pro W3"/>
            </a:endParaRPr>
          </a:p>
        </p:txBody>
      </p:sp>
    </p:spTree>
    <p:extLst>
      <p:ext uri="{BB962C8B-B14F-4D97-AF65-F5344CB8AC3E}">
        <p14:creationId xmlns:p14="http://schemas.microsoft.com/office/powerpoint/2010/main" val="185118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833551" y="3165892"/>
            <a:ext cx="6521366" cy="523220"/>
          </a:xfrm>
          <a:prstGeom prst="rect">
            <a:avLst/>
          </a:prstGeom>
          <a:noFill/>
        </p:spPr>
        <p:txBody>
          <a:bodyPr wrap="square" rtlCol="0">
            <a:spAutoFit/>
          </a:bodyPr>
          <a:lstStyle/>
          <a:p>
            <a:r>
              <a:rPr lang="en-US" sz="2800" dirty="0">
                <a:solidFill>
                  <a:schemeClr val="bg1"/>
                </a:solidFill>
                <a:latin typeface="Arial" panose="020B0604020202020204" pitchFamily="34" charset="0"/>
                <a:ea typeface="Open Sans Light" panose="020B0306030504020204" pitchFamily="34" charset="0"/>
                <a:cs typeface="Arial" panose="020B0604020202020204" pitchFamily="34" charset="0"/>
              </a:rPr>
              <a:t>DEPRESSION &amp; ANXIETY</a:t>
            </a:r>
            <a:endParaRPr lang="en-US" sz="2400" dirty="0">
              <a:solidFill>
                <a:schemeClr val="bg1"/>
              </a:solidFill>
              <a:latin typeface="Arial" panose="020B0604020202020204" pitchFamily="34" charset="0"/>
              <a:ea typeface="Open Sans Light" panose="020B0306030504020204" pitchFamily="34" charset="0"/>
              <a:cs typeface="Arial" panose="020B0604020202020204" pitchFamily="34" charset="0"/>
            </a:endParaRPr>
          </a:p>
        </p:txBody>
      </p:sp>
      <p:cxnSp>
        <p:nvCxnSpPr>
          <p:cNvPr id="9" name="Straight Connector 8"/>
          <p:cNvCxnSpPr/>
          <p:nvPr/>
        </p:nvCxnSpPr>
        <p:spPr>
          <a:xfrm flipV="1">
            <a:off x="889686" y="6331341"/>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0" name="Rectangle 1"/>
          <p:cNvSpPr>
            <a:spLocks noGrp="1" noChangeArrowheads="1"/>
          </p:cNvSpPr>
          <p:nvPr>
            <p:ph type="title"/>
          </p:nvPr>
        </p:nvSpPr>
        <p:spPr>
          <a:xfrm>
            <a:off x="1173480" y="272732"/>
            <a:ext cx="6477000" cy="1420813"/>
          </a:xfrm>
        </p:spPr>
        <p:txBody>
          <a:bodyPr rIns="132080">
            <a:normAutofit/>
          </a:bodyPr>
          <a:lstStyle/>
          <a:p>
            <a:pPr indent="0" algn="ctr" eaLnBrk="1" hangingPunct="1"/>
            <a:r>
              <a:rPr lang="en-US" sz="2800" b="1" dirty="0">
                <a:latin typeface="Arial" panose="020B0604020202020204" pitchFamily="34" charset="0"/>
                <a:ea typeface="Open Sans" panose="020B0606030504020204" pitchFamily="34" charset="0"/>
                <a:cs typeface="Arial" panose="020B0604020202020204" pitchFamily="34" charset="0"/>
              </a:rPr>
              <a:t>Risk Factors </a:t>
            </a:r>
            <a:br>
              <a:rPr lang="en-US" sz="2800" b="1" dirty="0">
                <a:latin typeface="Arial" panose="020B0604020202020204" pitchFamily="34" charset="0"/>
                <a:ea typeface="Open Sans" panose="020B0606030504020204" pitchFamily="34" charset="0"/>
                <a:cs typeface="Arial" panose="020B0604020202020204" pitchFamily="34" charset="0"/>
              </a:rPr>
            </a:br>
            <a:r>
              <a:rPr lang="en-US" sz="2800" b="1" dirty="0">
                <a:latin typeface="Arial" panose="020B0604020202020204" pitchFamily="34" charset="0"/>
                <a:ea typeface="Open Sans" panose="020B0606030504020204" pitchFamily="34" charset="0"/>
                <a:cs typeface="Arial" panose="020B0604020202020204" pitchFamily="34" charset="0"/>
              </a:rPr>
              <a:t>for Depression &amp; Anxiety</a:t>
            </a:r>
          </a:p>
        </p:txBody>
      </p:sp>
      <p:sp>
        <p:nvSpPr>
          <p:cNvPr id="12" name="Rectangle 2"/>
          <p:cNvSpPr txBox="1">
            <a:spLocks noChangeArrowheads="1"/>
          </p:cNvSpPr>
          <p:nvPr/>
        </p:nvSpPr>
        <p:spPr>
          <a:xfrm>
            <a:off x="1210606" y="1583390"/>
            <a:ext cx="7612474" cy="4419600"/>
          </a:xfrm>
          <a:prstGeom prst="rect">
            <a:avLst/>
          </a:prstGeom>
        </p:spPr>
        <p:txBody>
          <a:bodyPr vert="horz" lIns="91440" tIns="45720" rIns="13208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Clr>
                <a:srgbClr val="6A3091"/>
              </a:buClr>
            </a:pPr>
            <a:r>
              <a:rPr lang="en-US" sz="2400" dirty="0">
                <a:latin typeface="Arial" panose="020B0604020202020204" pitchFamily="34" charset="0"/>
                <a:ea typeface="Open Sans Light" panose="020B0306030504020204" pitchFamily="34" charset="0"/>
                <a:cs typeface="Arial" panose="020B0604020202020204" pitchFamily="34" charset="0"/>
              </a:rPr>
              <a:t>Distressing and uncontrollable event</a:t>
            </a:r>
          </a:p>
          <a:p>
            <a:pPr>
              <a:spcBef>
                <a:spcPts val="1200"/>
              </a:spcBef>
              <a:buClr>
                <a:srgbClr val="6A3091"/>
              </a:buClr>
            </a:pPr>
            <a:r>
              <a:rPr lang="en-US" sz="2400" dirty="0">
                <a:latin typeface="Arial" panose="020B0604020202020204" pitchFamily="34" charset="0"/>
                <a:ea typeface="Open Sans Light" panose="020B0306030504020204" pitchFamily="34" charset="0"/>
                <a:cs typeface="Arial" panose="020B0604020202020204" pitchFamily="34" charset="0"/>
              </a:rPr>
              <a:t>Stressful or traumatic events</a:t>
            </a:r>
          </a:p>
          <a:p>
            <a:pPr>
              <a:spcBef>
                <a:spcPts val="1200"/>
              </a:spcBef>
              <a:buClr>
                <a:srgbClr val="6A3091"/>
              </a:buClr>
            </a:pPr>
            <a:r>
              <a:rPr lang="en-US" sz="2400" dirty="0">
                <a:latin typeface="Arial" panose="020B0604020202020204" pitchFamily="34" charset="0"/>
                <a:ea typeface="Open Sans Light" panose="020B0306030504020204" pitchFamily="34" charset="0"/>
                <a:cs typeface="Arial" panose="020B0604020202020204" pitchFamily="34" charset="0"/>
              </a:rPr>
              <a:t>Difficult childhood; history of childhood anxiety</a:t>
            </a:r>
          </a:p>
          <a:p>
            <a:pPr>
              <a:spcBef>
                <a:spcPts val="1200"/>
              </a:spcBef>
              <a:buClr>
                <a:srgbClr val="6A3091"/>
              </a:buClr>
            </a:pPr>
            <a:r>
              <a:rPr lang="en-US" sz="2400" dirty="0">
                <a:latin typeface="Arial" panose="020B0604020202020204" pitchFamily="34" charset="0"/>
                <a:ea typeface="Open Sans Light" panose="020B0306030504020204" pitchFamily="34" charset="0"/>
                <a:cs typeface="Arial" panose="020B0604020202020204" pitchFamily="34" charset="0"/>
              </a:rPr>
              <a:t>Ongoing stress and anxiety</a:t>
            </a:r>
          </a:p>
          <a:p>
            <a:pPr>
              <a:spcBef>
                <a:spcPts val="1200"/>
              </a:spcBef>
              <a:buClr>
                <a:srgbClr val="6A3091"/>
              </a:buClr>
            </a:pPr>
            <a:r>
              <a:rPr lang="en-US" sz="2400" dirty="0">
                <a:latin typeface="Arial" panose="020B0604020202020204" pitchFamily="34" charset="0"/>
                <a:ea typeface="Open Sans Light" panose="020B0306030504020204" pitchFamily="34" charset="0"/>
                <a:cs typeface="Arial" panose="020B0604020202020204" pitchFamily="34" charset="0"/>
              </a:rPr>
              <a:t>Another mental illness</a:t>
            </a:r>
          </a:p>
          <a:p>
            <a:pPr>
              <a:spcBef>
                <a:spcPts val="1200"/>
              </a:spcBef>
              <a:buClr>
                <a:srgbClr val="6A3091"/>
              </a:buClr>
            </a:pPr>
            <a:r>
              <a:rPr lang="en-US" sz="2400" dirty="0">
                <a:latin typeface="Arial" panose="020B0604020202020204" pitchFamily="34" charset="0"/>
                <a:ea typeface="Open Sans Light" panose="020B0306030504020204" pitchFamily="34" charset="0"/>
                <a:cs typeface="Arial" panose="020B0604020202020204" pitchFamily="34" charset="0"/>
              </a:rPr>
              <a:t>Previous episode of depression or anxiety</a:t>
            </a:r>
          </a:p>
          <a:p>
            <a:pPr>
              <a:spcBef>
                <a:spcPts val="1200"/>
              </a:spcBef>
              <a:buClr>
                <a:srgbClr val="6A3091"/>
              </a:buClr>
            </a:pPr>
            <a:r>
              <a:rPr lang="en-US" sz="2400" dirty="0">
                <a:latin typeface="Arial" panose="020B0604020202020204" pitchFamily="34" charset="0"/>
                <a:ea typeface="Open Sans Light" panose="020B0306030504020204" pitchFamily="34" charset="0"/>
                <a:cs typeface="Arial" panose="020B0604020202020204" pitchFamily="34" charset="0"/>
              </a:rPr>
              <a:t>Family history</a:t>
            </a:r>
          </a:p>
          <a:p>
            <a:pPr>
              <a:spcBef>
                <a:spcPts val="1200"/>
              </a:spcBef>
              <a:buClr>
                <a:srgbClr val="6A3091"/>
              </a:buClr>
            </a:pPr>
            <a:r>
              <a:rPr lang="en-US" sz="2400" dirty="0">
                <a:latin typeface="Arial" panose="020B0604020202020204" pitchFamily="34" charset="0"/>
                <a:ea typeface="Open Sans Light" panose="020B0306030504020204" pitchFamily="34" charset="0"/>
                <a:cs typeface="Arial" panose="020B0604020202020204" pitchFamily="34" charset="0"/>
              </a:rPr>
              <a:t>More sensitive emotional nature</a:t>
            </a:r>
          </a:p>
          <a:p>
            <a:pPr>
              <a:spcBef>
                <a:spcPts val="1200"/>
              </a:spcBef>
            </a:pPr>
            <a:endParaRPr lang="en-US" dirty="0">
              <a:cs typeface="ヒラギノ角ゴ Pro W3"/>
            </a:endParaRPr>
          </a:p>
        </p:txBody>
      </p:sp>
    </p:spTree>
    <p:extLst>
      <p:ext uri="{BB962C8B-B14F-4D97-AF65-F5344CB8AC3E}">
        <p14:creationId xmlns:p14="http://schemas.microsoft.com/office/powerpoint/2010/main" val="153271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833551" y="3165892"/>
            <a:ext cx="6521366" cy="523220"/>
          </a:xfrm>
          <a:prstGeom prst="rect">
            <a:avLst/>
          </a:prstGeom>
          <a:noFill/>
        </p:spPr>
        <p:txBody>
          <a:bodyPr wrap="square" rtlCol="0">
            <a:spAutoFit/>
          </a:bodyPr>
          <a:lstStyle/>
          <a:p>
            <a:r>
              <a:rPr lang="en-US" sz="2800" dirty="0">
                <a:solidFill>
                  <a:schemeClr val="bg1"/>
                </a:solidFill>
                <a:latin typeface="Arial" panose="020B0604020202020204" pitchFamily="34" charset="0"/>
                <a:ea typeface="Open Sans Light" panose="020B0306030504020204" pitchFamily="34" charset="0"/>
                <a:cs typeface="Arial" panose="020B0604020202020204" pitchFamily="34" charset="0"/>
              </a:rPr>
              <a:t>DEPRESSION &amp; ANXIETY</a:t>
            </a:r>
            <a:endParaRPr lang="en-US" sz="2400" dirty="0">
              <a:solidFill>
                <a:schemeClr val="bg1"/>
              </a:solidFill>
              <a:latin typeface="Arial" panose="020B0604020202020204" pitchFamily="34" charset="0"/>
              <a:ea typeface="Open Sans Light" panose="020B0306030504020204" pitchFamily="34" charset="0"/>
              <a:cs typeface="Arial" panose="020B0604020202020204" pitchFamily="34" charset="0"/>
            </a:endParaRPr>
          </a:p>
        </p:txBody>
      </p:sp>
      <p:cxnSp>
        <p:nvCxnSpPr>
          <p:cNvPr id="9" name="Straight Connector 8"/>
          <p:cNvCxnSpPr/>
          <p:nvPr/>
        </p:nvCxnSpPr>
        <p:spPr>
          <a:xfrm flipV="1">
            <a:off x="889686" y="6349665"/>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0" name="Rectangle 1"/>
          <p:cNvSpPr>
            <a:spLocks noGrp="1" noChangeArrowheads="1"/>
          </p:cNvSpPr>
          <p:nvPr>
            <p:ph type="title"/>
          </p:nvPr>
        </p:nvSpPr>
        <p:spPr>
          <a:xfrm>
            <a:off x="1173480" y="272732"/>
            <a:ext cx="6477000" cy="1420813"/>
          </a:xfrm>
        </p:spPr>
        <p:txBody>
          <a:bodyPr rIns="132080">
            <a:normAutofit/>
          </a:bodyPr>
          <a:lstStyle/>
          <a:p>
            <a:pPr indent="0" algn="ctr" eaLnBrk="1" hangingPunct="1"/>
            <a:r>
              <a:rPr lang="en-US" sz="2800" b="1" dirty="0">
                <a:latin typeface="Arial" panose="020B0604020202020204" pitchFamily="34" charset="0"/>
                <a:ea typeface="Open Sans" panose="020B0606030504020204" pitchFamily="34" charset="0"/>
                <a:cs typeface="Arial" panose="020B0604020202020204" pitchFamily="34" charset="0"/>
              </a:rPr>
              <a:t>Risk Factors </a:t>
            </a:r>
            <a:br>
              <a:rPr lang="en-US" sz="2800" b="1" dirty="0">
                <a:latin typeface="Arial" panose="020B0604020202020204" pitchFamily="34" charset="0"/>
                <a:ea typeface="Open Sans" panose="020B0606030504020204" pitchFamily="34" charset="0"/>
                <a:cs typeface="Arial" panose="020B0604020202020204" pitchFamily="34" charset="0"/>
              </a:rPr>
            </a:br>
            <a:r>
              <a:rPr lang="en-US" sz="2800" b="1" dirty="0">
                <a:latin typeface="Arial" panose="020B0604020202020204" pitchFamily="34" charset="0"/>
                <a:ea typeface="Open Sans" panose="020B0606030504020204" pitchFamily="34" charset="0"/>
                <a:cs typeface="Arial" panose="020B0604020202020204" pitchFamily="34" charset="0"/>
              </a:rPr>
              <a:t>for Depression &amp; Anxiety</a:t>
            </a:r>
          </a:p>
        </p:txBody>
      </p:sp>
      <p:sp>
        <p:nvSpPr>
          <p:cNvPr id="11" name="Rectangle 2"/>
          <p:cNvSpPr txBox="1">
            <a:spLocks noChangeArrowheads="1"/>
          </p:cNvSpPr>
          <p:nvPr/>
        </p:nvSpPr>
        <p:spPr>
          <a:xfrm>
            <a:off x="1173480" y="1557541"/>
            <a:ext cx="7162800" cy="4724400"/>
          </a:xfrm>
          <a:prstGeom prst="rect">
            <a:avLst/>
          </a:prstGeom>
        </p:spPr>
        <p:txBody>
          <a:bodyPr vert="horz" lIns="91440" tIns="45720" rIns="13208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Clr>
                <a:srgbClr val="6A3091"/>
              </a:buClr>
            </a:pPr>
            <a:r>
              <a:rPr lang="en-US" sz="2400" dirty="0">
                <a:latin typeface="Arial" panose="020B0604020202020204" pitchFamily="34" charset="0"/>
                <a:ea typeface="Open Sans Light" panose="020B0306030504020204" pitchFamily="34" charset="0"/>
                <a:cs typeface="Arial" panose="020B0604020202020204" pitchFamily="34" charset="0"/>
              </a:rPr>
              <a:t>Illness that is life threatening, chronic or associated with pain</a:t>
            </a:r>
          </a:p>
          <a:p>
            <a:pPr>
              <a:spcBef>
                <a:spcPts val="1200"/>
              </a:spcBef>
              <a:buClr>
                <a:srgbClr val="6A3091"/>
              </a:buClr>
            </a:pPr>
            <a:r>
              <a:rPr lang="en-US" sz="2400" dirty="0">
                <a:latin typeface="Arial" panose="020B0604020202020204" pitchFamily="34" charset="0"/>
                <a:ea typeface="Open Sans Light" panose="020B0306030504020204" pitchFamily="34" charset="0"/>
                <a:cs typeface="Arial" panose="020B0604020202020204" pitchFamily="34" charset="0"/>
              </a:rPr>
              <a:t>Medical conditions</a:t>
            </a:r>
          </a:p>
          <a:p>
            <a:pPr>
              <a:spcBef>
                <a:spcPts val="1200"/>
              </a:spcBef>
              <a:buClr>
                <a:srgbClr val="6A3091"/>
              </a:buClr>
            </a:pPr>
            <a:r>
              <a:rPr lang="en-US" sz="2400" dirty="0">
                <a:latin typeface="Arial" panose="020B0604020202020204" pitchFamily="34" charset="0"/>
                <a:ea typeface="Open Sans Light" panose="020B0306030504020204" pitchFamily="34" charset="0"/>
                <a:cs typeface="Arial" panose="020B0604020202020204" pitchFamily="34" charset="0"/>
              </a:rPr>
              <a:t>Side effects of medication</a:t>
            </a:r>
          </a:p>
          <a:p>
            <a:pPr>
              <a:spcBef>
                <a:spcPts val="1200"/>
              </a:spcBef>
              <a:buClr>
                <a:srgbClr val="6A3091"/>
              </a:buClr>
            </a:pPr>
            <a:r>
              <a:rPr lang="en-US" sz="2400" dirty="0">
                <a:latin typeface="Arial" panose="020B0604020202020204" pitchFamily="34" charset="0"/>
                <a:ea typeface="Open Sans Light" panose="020B0306030504020204" pitchFamily="34" charset="0"/>
                <a:cs typeface="Arial" panose="020B0604020202020204" pitchFamily="34" charset="0"/>
              </a:rPr>
              <a:t>Recent childbirth</a:t>
            </a:r>
          </a:p>
          <a:p>
            <a:pPr>
              <a:spcBef>
                <a:spcPts val="1200"/>
              </a:spcBef>
              <a:buClr>
                <a:srgbClr val="6A3091"/>
              </a:buClr>
            </a:pPr>
            <a:r>
              <a:rPr lang="en-US" sz="2400" dirty="0">
                <a:latin typeface="Arial" panose="020B0604020202020204" pitchFamily="34" charset="0"/>
                <a:ea typeface="Open Sans Light" panose="020B0306030504020204" pitchFamily="34" charset="0"/>
                <a:cs typeface="Arial" panose="020B0604020202020204" pitchFamily="34" charset="0"/>
              </a:rPr>
              <a:t>Premenstrual changes in hormone levels</a:t>
            </a:r>
          </a:p>
          <a:p>
            <a:pPr>
              <a:spcBef>
                <a:spcPts val="1200"/>
              </a:spcBef>
              <a:buClr>
                <a:srgbClr val="6A3091"/>
              </a:buClr>
            </a:pPr>
            <a:r>
              <a:rPr lang="en-US" sz="2400" dirty="0">
                <a:latin typeface="Arial" panose="020B0604020202020204" pitchFamily="34" charset="0"/>
                <a:ea typeface="Open Sans Light" panose="020B0306030504020204" pitchFamily="34" charset="0"/>
                <a:cs typeface="Arial" panose="020B0604020202020204" pitchFamily="34" charset="0"/>
              </a:rPr>
              <a:t>Lack of exposure to bright light in winter</a:t>
            </a:r>
            <a:r>
              <a:rPr lang="en-US" sz="2400" i="1" dirty="0">
                <a:latin typeface="Arial" panose="020B0604020202020204" pitchFamily="34" charset="0"/>
                <a:ea typeface="Open Sans Light" panose="020B0306030504020204" pitchFamily="34" charset="0"/>
                <a:cs typeface="Arial" panose="020B0604020202020204" pitchFamily="34" charset="0"/>
              </a:rPr>
              <a:t> </a:t>
            </a:r>
          </a:p>
          <a:p>
            <a:pPr>
              <a:spcBef>
                <a:spcPts val="1200"/>
              </a:spcBef>
              <a:buClr>
                <a:srgbClr val="6A3091"/>
              </a:buClr>
            </a:pPr>
            <a:r>
              <a:rPr lang="en-US" sz="2400" dirty="0">
                <a:latin typeface="Arial" panose="020B0604020202020204" pitchFamily="34" charset="0"/>
                <a:ea typeface="Open Sans Light" panose="020B0306030504020204" pitchFamily="34" charset="0"/>
                <a:cs typeface="Arial" panose="020B0604020202020204" pitchFamily="34" charset="0"/>
              </a:rPr>
              <a:t>Chemical (neurotransmitter) imbalance</a:t>
            </a:r>
          </a:p>
          <a:p>
            <a:pPr>
              <a:spcBef>
                <a:spcPts val="1200"/>
              </a:spcBef>
              <a:buClr>
                <a:srgbClr val="6A3091"/>
              </a:buClr>
            </a:pPr>
            <a:r>
              <a:rPr lang="en-US" sz="2400" dirty="0">
                <a:latin typeface="Arial" panose="020B0604020202020204" pitchFamily="34" charset="0"/>
                <a:ea typeface="Open Sans Light" panose="020B0306030504020204" pitchFamily="34" charset="0"/>
                <a:cs typeface="Arial" panose="020B0604020202020204" pitchFamily="34" charset="0"/>
              </a:rPr>
              <a:t>Substance misuse</a:t>
            </a:r>
            <a:r>
              <a:rPr lang="en-US" sz="2400" i="1" dirty="0">
                <a:latin typeface="Arial" panose="020B0604020202020204" pitchFamily="34" charset="0"/>
                <a:ea typeface="Open Sans Light" panose="020B0306030504020204" pitchFamily="34" charset="0"/>
                <a:cs typeface="Arial" panose="020B0604020202020204" pitchFamily="34" charset="0"/>
              </a:rPr>
              <a:t>; </a:t>
            </a:r>
            <a:r>
              <a:rPr lang="en-US" sz="2400" dirty="0">
                <a:latin typeface="Arial" panose="020B0604020202020204" pitchFamily="34" charset="0"/>
                <a:ea typeface="Open Sans Light" panose="020B0306030504020204" pitchFamily="34" charset="0"/>
                <a:cs typeface="Arial" panose="020B0604020202020204" pitchFamily="34" charset="0"/>
              </a:rPr>
              <a:t>intoxication, withdrawal</a:t>
            </a:r>
          </a:p>
        </p:txBody>
      </p:sp>
    </p:spTree>
    <p:extLst>
      <p:ext uri="{BB962C8B-B14F-4D97-AF65-F5344CB8AC3E}">
        <p14:creationId xmlns:p14="http://schemas.microsoft.com/office/powerpoint/2010/main" val="391486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a:solidFill>
                  <a:schemeClr val="bg1"/>
                </a:solidFill>
                <a:latin typeface="Arial" panose="020B0604020202020204" pitchFamily="34" charset="0"/>
                <a:ea typeface="Open Sans Light" panose="020B0306030504020204" pitchFamily="34" charset="0"/>
                <a:cs typeface="Arial" panose="020B0604020202020204" pitchFamily="34" charset="0"/>
              </a:rPr>
              <a:t>THE ACTION PLAN</a:t>
            </a:r>
          </a:p>
        </p:txBody>
      </p:sp>
      <p:cxnSp>
        <p:nvCxnSpPr>
          <p:cNvPr id="9" name="Straight Connector 8"/>
          <p:cNvCxnSpPr/>
          <p:nvPr/>
        </p:nvCxnSpPr>
        <p:spPr>
          <a:xfrm flipV="1">
            <a:off x="889686" y="6351741"/>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0" name="Rectangle 2"/>
          <p:cNvSpPr>
            <a:spLocks noGrp="1" noChangeArrowheads="1"/>
          </p:cNvSpPr>
          <p:nvPr>
            <p:ph type="title"/>
          </p:nvPr>
        </p:nvSpPr>
        <p:spPr>
          <a:xfrm>
            <a:off x="1447800" y="166818"/>
            <a:ext cx="6526826" cy="1420813"/>
          </a:xfrm>
        </p:spPr>
        <p:txBody>
          <a:bodyPr rIns="132080">
            <a:normAutofit/>
          </a:bodyPr>
          <a:lstStyle/>
          <a:p>
            <a:pPr indent="0" algn="ctr" eaLnBrk="1" hangingPunct="1"/>
            <a:r>
              <a:rPr lang="en-US" sz="3600" dirty="0">
                <a:latin typeface="Arial" panose="020B0604020202020204" pitchFamily="34" charset="0"/>
                <a:ea typeface="Open Sans" panose="020B0606030504020204" pitchFamily="34" charset="0"/>
                <a:cs typeface="Arial" panose="020B0604020202020204" pitchFamily="34" charset="0"/>
              </a:rPr>
              <a:t>Mental Health First Aid: </a:t>
            </a:r>
            <a:br>
              <a:rPr lang="en-US" sz="3600" dirty="0">
                <a:latin typeface="Arial" panose="020B0604020202020204" pitchFamily="34" charset="0"/>
                <a:ea typeface="Open Sans" panose="020B0606030504020204" pitchFamily="34" charset="0"/>
                <a:cs typeface="Arial" panose="020B0604020202020204" pitchFamily="34" charset="0"/>
              </a:rPr>
            </a:br>
            <a:r>
              <a:rPr lang="en-US" sz="3600" dirty="0">
                <a:latin typeface="Arial" panose="020B0604020202020204" pitchFamily="34" charset="0"/>
                <a:ea typeface="Open Sans Light" panose="020B0306030504020204" pitchFamily="34" charset="0"/>
                <a:cs typeface="Arial" panose="020B0604020202020204" pitchFamily="34" charset="0"/>
              </a:rPr>
              <a:t>The Action Plan</a:t>
            </a:r>
          </a:p>
        </p:txBody>
      </p:sp>
      <p:sp>
        <p:nvSpPr>
          <p:cNvPr id="11" name="Rectangle 9"/>
          <p:cNvSpPr>
            <a:spLocks noChangeArrowheads="1"/>
          </p:cNvSpPr>
          <p:nvPr/>
        </p:nvSpPr>
        <p:spPr bwMode="auto">
          <a:xfrm>
            <a:off x="1447800" y="1774320"/>
            <a:ext cx="7239000" cy="3733800"/>
          </a:xfrm>
          <a:prstGeom prst="rect">
            <a:avLst/>
          </a:prstGeom>
          <a:noFill/>
          <a:ln w="12700">
            <a:noFill/>
            <a:miter lim="800000"/>
            <a:headEnd/>
            <a:tailEnd/>
          </a:ln>
        </p:spPr>
        <p:txBody>
          <a:bodyPr lIns="50800" tIns="50800" rIns="132080" bIns="50800"/>
          <a:lstStyle/>
          <a:p>
            <a:pPr marL="496888" indent="-457200">
              <a:spcBef>
                <a:spcPts val="1200"/>
              </a:spcBef>
              <a:buClr>
                <a:srgbClr val="6A3091"/>
              </a:buClr>
              <a:buSzPct val="85000"/>
              <a:buFont typeface="Arial" pitchFamily="34" charset="0"/>
              <a:buChar char="•"/>
            </a:pPr>
            <a:r>
              <a:rPr lang="en-US" sz="2800" b="1" dirty="0">
                <a:solidFill>
                  <a:srgbClr val="6A3091"/>
                </a:solidFill>
                <a:latin typeface="Arial" panose="020B0604020202020204" pitchFamily="34" charset="0"/>
                <a:cs typeface="Arial" panose="020B0604020202020204" pitchFamily="34" charset="0"/>
              </a:rPr>
              <a:t>A</a:t>
            </a:r>
            <a:r>
              <a:rPr lang="en-US" sz="2800" dirty="0">
                <a:solidFill>
                  <a:srgbClr val="6A3091"/>
                </a:solidFill>
                <a:latin typeface="Arial" panose="020B0604020202020204" pitchFamily="34" charset="0"/>
                <a:cs typeface="Arial" panose="020B0604020202020204" pitchFamily="34" charset="0"/>
              </a:rPr>
              <a:t>ssess for risk of suicide or harm</a:t>
            </a:r>
          </a:p>
          <a:p>
            <a:pPr marL="496888" indent="-457200">
              <a:spcBef>
                <a:spcPts val="1200"/>
              </a:spcBef>
              <a:buClr>
                <a:srgbClr val="6A3091"/>
              </a:buClr>
              <a:buSzPct val="85000"/>
              <a:buFont typeface="Arial" pitchFamily="34" charset="0"/>
              <a:buChar char="•"/>
            </a:pPr>
            <a:r>
              <a:rPr lang="en-US" sz="2800" b="1" dirty="0">
                <a:solidFill>
                  <a:schemeClr val="tx1"/>
                </a:solidFill>
                <a:latin typeface="Arial" panose="020B0604020202020204" pitchFamily="34" charset="0"/>
                <a:cs typeface="Arial" panose="020B0604020202020204" pitchFamily="34" charset="0"/>
              </a:rPr>
              <a:t>L</a:t>
            </a:r>
            <a:r>
              <a:rPr lang="en-US" sz="2800" dirty="0">
                <a:solidFill>
                  <a:schemeClr val="tx1"/>
                </a:solidFill>
                <a:latin typeface="Arial" panose="020B0604020202020204" pitchFamily="34" charset="0"/>
                <a:cs typeface="Arial" panose="020B0604020202020204" pitchFamily="34" charset="0"/>
              </a:rPr>
              <a:t>isten nonjudgmentally</a:t>
            </a:r>
            <a:endParaRPr lang="en-US" sz="2800" b="1" dirty="0">
              <a:solidFill>
                <a:schemeClr val="tx1"/>
              </a:solidFill>
              <a:latin typeface="Arial" panose="020B0604020202020204" pitchFamily="34" charset="0"/>
              <a:ea typeface="ヒラギノ角ゴ Pro W6" charset="-128"/>
              <a:cs typeface="Arial" panose="020B0604020202020204" pitchFamily="34" charset="0"/>
            </a:endParaRPr>
          </a:p>
          <a:p>
            <a:pPr marL="496888" indent="-457200">
              <a:spcBef>
                <a:spcPts val="1200"/>
              </a:spcBef>
              <a:buClr>
                <a:srgbClr val="6A3091"/>
              </a:buClr>
              <a:buSzPct val="85000"/>
              <a:buFont typeface="Arial" pitchFamily="34" charset="0"/>
              <a:buChar char="•"/>
            </a:pPr>
            <a:r>
              <a:rPr lang="en-US" sz="2800" b="1" dirty="0">
                <a:solidFill>
                  <a:schemeClr val="tx1"/>
                </a:solidFill>
                <a:latin typeface="Arial" panose="020B0604020202020204" pitchFamily="34" charset="0"/>
                <a:cs typeface="Arial" panose="020B0604020202020204" pitchFamily="34" charset="0"/>
              </a:rPr>
              <a:t>G</a:t>
            </a:r>
            <a:r>
              <a:rPr lang="en-US" sz="2800" dirty="0">
                <a:solidFill>
                  <a:schemeClr val="tx1"/>
                </a:solidFill>
                <a:latin typeface="Arial" panose="020B0604020202020204" pitchFamily="34" charset="0"/>
                <a:cs typeface="Arial" panose="020B0604020202020204" pitchFamily="34" charset="0"/>
              </a:rPr>
              <a:t>ive reassurance and information</a:t>
            </a:r>
          </a:p>
          <a:p>
            <a:pPr marL="496888" indent="-457200">
              <a:spcBef>
                <a:spcPts val="1200"/>
              </a:spcBef>
              <a:buClr>
                <a:srgbClr val="6A3091"/>
              </a:buClr>
              <a:buSzPct val="85000"/>
              <a:buFont typeface="Arial" pitchFamily="34" charset="0"/>
              <a:buChar char="•"/>
            </a:pPr>
            <a:r>
              <a:rPr lang="en-US" sz="2800" b="1" dirty="0">
                <a:solidFill>
                  <a:schemeClr val="tx1"/>
                </a:solidFill>
                <a:latin typeface="Arial" panose="020B0604020202020204" pitchFamily="34" charset="0"/>
                <a:cs typeface="Arial" panose="020B0604020202020204" pitchFamily="34" charset="0"/>
              </a:rPr>
              <a:t>E</a:t>
            </a:r>
            <a:r>
              <a:rPr lang="en-US" sz="2800" dirty="0">
                <a:solidFill>
                  <a:schemeClr val="tx1"/>
                </a:solidFill>
                <a:latin typeface="Arial" panose="020B0604020202020204" pitchFamily="34" charset="0"/>
                <a:cs typeface="Arial" panose="020B0604020202020204" pitchFamily="34" charset="0"/>
              </a:rPr>
              <a:t>ncourage appropriate professional help</a:t>
            </a:r>
          </a:p>
          <a:p>
            <a:pPr marL="496888" indent="-457200">
              <a:spcBef>
                <a:spcPts val="1200"/>
              </a:spcBef>
              <a:buClr>
                <a:srgbClr val="6A3091"/>
              </a:buClr>
              <a:buSzPct val="85000"/>
              <a:buFont typeface="Arial" pitchFamily="34" charset="0"/>
              <a:buChar char="•"/>
            </a:pPr>
            <a:r>
              <a:rPr lang="en-US" sz="2800" b="1" dirty="0">
                <a:solidFill>
                  <a:schemeClr val="tx1"/>
                </a:solidFill>
                <a:latin typeface="Arial" panose="020B0604020202020204" pitchFamily="34" charset="0"/>
                <a:cs typeface="Arial" panose="020B0604020202020204" pitchFamily="34" charset="0"/>
              </a:rPr>
              <a:t>E</a:t>
            </a:r>
            <a:r>
              <a:rPr lang="en-US" sz="2800" dirty="0">
                <a:solidFill>
                  <a:schemeClr val="tx1"/>
                </a:solidFill>
                <a:latin typeface="Arial" panose="020B0604020202020204" pitchFamily="34" charset="0"/>
                <a:cs typeface="Arial" panose="020B0604020202020204" pitchFamily="34" charset="0"/>
              </a:rPr>
              <a:t>ncourage self-help and other support   strategies</a:t>
            </a:r>
            <a:endParaRPr lang="en-US" sz="2800" b="1" dirty="0">
              <a:solidFill>
                <a:schemeClr val="tx1"/>
              </a:solidFill>
              <a:latin typeface="Arial" panose="020B0604020202020204" pitchFamily="34" charset="0"/>
              <a:ea typeface="ヒラギノ角ゴ Pro W6" charset="-128"/>
              <a:cs typeface="Arial" panose="020B0604020202020204" pitchFamily="34" charset="0"/>
            </a:endParaRPr>
          </a:p>
        </p:txBody>
      </p:sp>
    </p:spTree>
    <p:extLst>
      <p:ext uri="{BB962C8B-B14F-4D97-AF65-F5344CB8AC3E}">
        <p14:creationId xmlns:p14="http://schemas.microsoft.com/office/powerpoint/2010/main" val="74199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8686800" cy="5078313"/>
          </a:xfrm>
          <a:prstGeom prst="rect">
            <a:avLst/>
          </a:prstGeom>
          <a:noFill/>
        </p:spPr>
        <p:txBody>
          <a:bodyPr wrap="square" rtlCol="0">
            <a:spAutoFit/>
          </a:bodyPr>
          <a:lstStyle/>
          <a:p>
            <a:pPr lvl="0"/>
            <a:r>
              <a:rPr lang="en-US" sz="3600" u="sng" dirty="0" smtClean="0">
                <a:latin typeface="Arial" panose="020B0604020202020204" pitchFamily="34" charset="0"/>
                <a:cs typeface="Arial" panose="020B0604020202020204" pitchFamily="34" charset="0"/>
              </a:rPr>
              <a:t>Mayo Clinic </a:t>
            </a:r>
            <a:r>
              <a:rPr lang="en-US" sz="3600" dirty="0" smtClean="0">
                <a:latin typeface="Arial" panose="020B0604020202020204" pitchFamily="34" charset="0"/>
                <a:cs typeface="Arial" panose="020B0604020202020204" pitchFamily="34" charset="0"/>
              </a:rPr>
              <a:t>– </a:t>
            </a:r>
          </a:p>
          <a:p>
            <a:pPr lvl="0"/>
            <a:endParaRPr lang="en-US" sz="3600" b="1" dirty="0">
              <a:latin typeface="Arial" panose="020B0604020202020204" pitchFamily="34" charset="0"/>
              <a:cs typeface="Arial" panose="020B0604020202020204" pitchFamily="34" charset="0"/>
            </a:endParaRPr>
          </a:p>
          <a:p>
            <a:pPr lvl="0"/>
            <a:r>
              <a:rPr lang="en-US" sz="3600" dirty="0" smtClean="0">
                <a:latin typeface="Arial" panose="020B0604020202020204" pitchFamily="34" charset="0"/>
                <a:cs typeface="Arial" panose="020B0604020202020204" pitchFamily="34" charset="0"/>
              </a:rPr>
              <a:t>Mental </a:t>
            </a:r>
            <a:r>
              <a:rPr lang="en-US" sz="3600" dirty="0">
                <a:latin typeface="Arial" panose="020B0604020202020204" pitchFamily="34" charset="0"/>
                <a:cs typeface="Arial" panose="020B0604020202020204" pitchFamily="34" charset="0"/>
              </a:rPr>
              <a:t>illness refers to a wide range of mental health conditions — disorders that affect your mood, thinking and behavior. Examples of mental illness include depression, anxiety disorders, schizophrenia, eating disorders and addictive </a:t>
            </a:r>
            <a:r>
              <a:rPr lang="en-US" sz="3600" dirty="0" smtClean="0">
                <a:latin typeface="Arial" panose="020B0604020202020204" pitchFamily="34" charset="0"/>
                <a:cs typeface="Arial" panose="020B0604020202020204" pitchFamily="34" charset="0"/>
              </a:rPr>
              <a:t>behaviors…..</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8666148"/>
      </p:ext>
    </p:extLst>
  </p:cSld>
  <p:clrMapOvr>
    <a:masterClrMapping/>
  </p:clrMapOvr>
  <mc:AlternateContent xmlns:mc="http://schemas.openxmlformats.org/markup-compatibility/2006" xmlns:p14="http://schemas.microsoft.com/office/powerpoint/2010/main">
    <mc:Choice Requires="p14">
      <p:transition spd="slow" p14:dur="2000" advTm="13146"/>
    </mc:Choice>
    <mc:Fallback xmlns="">
      <p:transition spd="slow" advTm="13146"/>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a:solidFill>
                  <a:schemeClr val="bg1"/>
                </a:solidFill>
                <a:latin typeface="Arial" panose="020B0604020202020204" pitchFamily="34" charset="0"/>
                <a:ea typeface="Open Sans Light" panose="020B0306030504020204" pitchFamily="34" charset="0"/>
                <a:cs typeface="Arial" panose="020B0604020202020204" pitchFamily="34" charset="0"/>
              </a:rPr>
              <a:t>THE ACTION PLAN: “A”</a:t>
            </a:r>
          </a:p>
        </p:txBody>
      </p:sp>
      <p:cxnSp>
        <p:nvCxnSpPr>
          <p:cNvPr id="9" name="Straight Connector 8"/>
          <p:cNvCxnSpPr/>
          <p:nvPr/>
        </p:nvCxnSpPr>
        <p:spPr>
          <a:xfrm flipV="1">
            <a:off x="889686" y="6356865"/>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0" name="Rectangle 2"/>
          <p:cNvSpPr>
            <a:spLocks noGrp="1" noChangeArrowheads="1"/>
          </p:cNvSpPr>
          <p:nvPr>
            <p:ph type="title"/>
          </p:nvPr>
        </p:nvSpPr>
        <p:spPr>
          <a:xfrm>
            <a:off x="1878874" y="303367"/>
            <a:ext cx="5606143" cy="1420813"/>
          </a:xfrm>
        </p:spPr>
        <p:txBody>
          <a:bodyPr rIns="132080">
            <a:normAutofit/>
          </a:bodyPr>
          <a:lstStyle/>
          <a:p>
            <a:pPr algn="ctr"/>
            <a:r>
              <a:rPr lang="en-US" sz="3600" b="1" dirty="0">
                <a:latin typeface="Arial" panose="020B0604020202020204" pitchFamily="34" charset="0"/>
                <a:ea typeface="Open Sans" panose="020B0606030504020204" pitchFamily="34" charset="0"/>
                <a:cs typeface="Arial" panose="020B0604020202020204" pitchFamily="34" charset="0"/>
              </a:rPr>
              <a:t>A</a:t>
            </a:r>
            <a:r>
              <a:rPr lang="en-US" sz="3600" dirty="0">
                <a:latin typeface="Arial" panose="020B0604020202020204" pitchFamily="34" charset="0"/>
                <a:ea typeface="Open Sans" panose="020B0606030504020204" pitchFamily="34" charset="0"/>
                <a:cs typeface="Arial" panose="020B0604020202020204" pitchFamily="34" charset="0"/>
              </a:rPr>
              <a:t>ssess for Risk of Suicide or Harm</a:t>
            </a:r>
          </a:p>
        </p:txBody>
      </p:sp>
      <p:sp>
        <p:nvSpPr>
          <p:cNvPr id="12" name="Rectangle 2"/>
          <p:cNvSpPr txBox="1">
            <a:spLocks noChangeArrowheads="1"/>
          </p:cNvSpPr>
          <p:nvPr/>
        </p:nvSpPr>
        <p:spPr>
          <a:xfrm>
            <a:off x="1308501" y="2057400"/>
            <a:ext cx="7532329" cy="4038600"/>
          </a:xfrm>
          <a:prstGeom prst="rect">
            <a:avLst/>
          </a:prstGeom>
        </p:spPr>
        <p:txBody>
          <a:bodyPr vert="horz" lIns="91440" tIns="45720" rIns="13208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688" indent="0">
              <a:buFont typeface="Wingdings 2" charset="2"/>
              <a:buNone/>
            </a:pPr>
            <a:r>
              <a:rPr lang="en-US" dirty="0">
                <a:latin typeface="Arial" panose="020B0604020202020204" pitchFamily="34" charset="0"/>
                <a:ea typeface="Open Sans" panose="020B0606030504020204" pitchFamily="34" charset="0"/>
                <a:cs typeface="Arial" panose="020B0604020202020204" pitchFamily="34" charset="0"/>
              </a:rPr>
              <a:t>The most common crises to assess for </a:t>
            </a:r>
          </a:p>
          <a:p>
            <a:pPr marL="39688" indent="0">
              <a:buFont typeface="Wingdings 2" charset="2"/>
              <a:buNone/>
            </a:pPr>
            <a:r>
              <a:rPr lang="en-US" dirty="0">
                <a:latin typeface="Arial" panose="020B0604020202020204" pitchFamily="34" charset="0"/>
                <a:ea typeface="Open Sans" panose="020B0606030504020204" pitchFamily="34" charset="0"/>
                <a:cs typeface="Arial" panose="020B0604020202020204" pitchFamily="34" charset="0"/>
              </a:rPr>
              <a:t>with depressive and anxiety symptoms are:</a:t>
            </a:r>
          </a:p>
          <a:p>
            <a:pPr marL="39688" indent="0">
              <a:buFont typeface="Wingdings 2" charset="2"/>
              <a:buNone/>
            </a:pPr>
            <a:endParaRPr lang="en-US" dirty="0">
              <a:latin typeface="Arial" panose="020B0604020202020204" pitchFamily="34" charset="0"/>
              <a:ea typeface="Open Sans" panose="020B0606030504020204" pitchFamily="34" charset="0"/>
              <a:cs typeface="Arial" panose="020B0604020202020204" pitchFamily="34" charset="0"/>
            </a:endParaRPr>
          </a:p>
          <a:p>
            <a:pPr marL="571500" indent="-284163">
              <a:buClr>
                <a:srgbClr val="6A3091"/>
              </a:buClr>
            </a:pPr>
            <a:r>
              <a:rPr lang="en-US" dirty="0">
                <a:latin typeface="Arial" panose="020B0604020202020204" pitchFamily="34" charset="0"/>
                <a:ea typeface="Open Sans Light" panose="020B0306030504020204" pitchFamily="34" charset="0"/>
                <a:cs typeface="Arial" panose="020B0604020202020204" pitchFamily="34" charset="0"/>
              </a:rPr>
              <a:t> Suicidal thoughts and behaviors</a:t>
            </a:r>
          </a:p>
          <a:p>
            <a:pPr marL="571500" indent="-284163">
              <a:buClr>
                <a:srgbClr val="6A3091"/>
              </a:buClr>
            </a:pPr>
            <a:r>
              <a:rPr lang="en-US" dirty="0">
                <a:latin typeface="Arial" panose="020B0604020202020204" pitchFamily="34" charset="0"/>
                <a:ea typeface="Open Sans Light" panose="020B0306030504020204" pitchFamily="34" charset="0"/>
                <a:cs typeface="Arial" panose="020B0604020202020204" pitchFamily="34" charset="0"/>
              </a:rPr>
              <a:t> Non-suicidal self-injury</a:t>
            </a:r>
          </a:p>
        </p:txBody>
      </p:sp>
    </p:spTree>
    <p:extLst>
      <p:ext uri="{BB962C8B-B14F-4D97-AF65-F5344CB8AC3E}">
        <p14:creationId xmlns:p14="http://schemas.microsoft.com/office/powerpoint/2010/main" val="19286436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a:solidFill>
                  <a:schemeClr val="bg1"/>
                </a:solidFill>
                <a:latin typeface="Arial" panose="020B0604020202020204" pitchFamily="34" charset="0"/>
                <a:ea typeface="Open Sans Light" panose="020B0306030504020204" pitchFamily="34" charset="0"/>
                <a:cs typeface="Arial" panose="020B0604020202020204" pitchFamily="34" charset="0"/>
              </a:rPr>
              <a:t>THE ACTION PLAN: “A”</a:t>
            </a:r>
          </a:p>
        </p:txBody>
      </p:sp>
      <p:cxnSp>
        <p:nvCxnSpPr>
          <p:cNvPr id="9" name="Straight Connector 8"/>
          <p:cNvCxnSpPr/>
          <p:nvPr/>
        </p:nvCxnSpPr>
        <p:spPr>
          <a:xfrm flipV="1">
            <a:off x="889686" y="6356865"/>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0" name="Rectangle 2"/>
          <p:cNvSpPr>
            <a:spLocks noGrp="1" noChangeArrowheads="1"/>
          </p:cNvSpPr>
          <p:nvPr>
            <p:ph type="title"/>
          </p:nvPr>
        </p:nvSpPr>
        <p:spPr>
          <a:xfrm>
            <a:off x="1305808" y="166818"/>
            <a:ext cx="6438389" cy="1420813"/>
          </a:xfrm>
        </p:spPr>
        <p:txBody>
          <a:bodyPr rIns="132080">
            <a:normAutofit/>
          </a:bodyPr>
          <a:lstStyle/>
          <a:p>
            <a:pPr algn="ctr"/>
            <a:r>
              <a:rPr lang="en-US" sz="3200" b="1" dirty="0">
                <a:latin typeface="Arial" panose="020B0604020202020204" pitchFamily="34" charset="0"/>
                <a:ea typeface="Open Sans" panose="020B0606030504020204" pitchFamily="34" charset="0"/>
                <a:cs typeface="Arial" panose="020B0604020202020204" pitchFamily="34" charset="0"/>
              </a:rPr>
              <a:t>Suicide Risk Assessment</a:t>
            </a:r>
            <a:endParaRPr lang="en-US" sz="2800" dirty="0">
              <a:latin typeface="Arial" panose="020B0604020202020204" pitchFamily="34" charset="0"/>
              <a:ea typeface="Open Sans" panose="020B0606030504020204" pitchFamily="34" charset="0"/>
              <a:cs typeface="Arial" panose="020B0604020202020204" pitchFamily="34" charset="0"/>
            </a:endParaRPr>
          </a:p>
        </p:txBody>
      </p:sp>
      <p:sp>
        <p:nvSpPr>
          <p:cNvPr id="11" name="Rectangle 3"/>
          <p:cNvSpPr txBox="1">
            <a:spLocks noChangeArrowheads="1"/>
          </p:cNvSpPr>
          <p:nvPr/>
        </p:nvSpPr>
        <p:spPr>
          <a:xfrm>
            <a:off x="1305808" y="1325880"/>
            <a:ext cx="7162800" cy="4454525"/>
          </a:xfrm>
          <a:prstGeom prst="rect">
            <a:avLst/>
          </a:prstGeom>
        </p:spPr>
        <p:txBody>
          <a:bodyPr vert="horz" lIns="91440" tIns="45720" rIns="13208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6A3091"/>
              </a:buClr>
            </a:pPr>
            <a:endParaRPr lang="en-US" sz="2600" dirty="0">
              <a:latin typeface="Open Sans" panose="020B0606030504020204" pitchFamily="34" charset="0"/>
              <a:ea typeface="Open Sans" panose="020B0606030504020204" pitchFamily="34" charset="0"/>
              <a:cs typeface="Open Sans" panose="020B0606030504020204" pitchFamily="34" charset="0"/>
            </a:endParaRPr>
          </a:p>
          <a:p>
            <a:pPr>
              <a:buClr>
                <a:srgbClr val="6A3091"/>
              </a:buClr>
            </a:pPr>
            <a:r>
              <a:rPr lang="en-US" sz="2600" dirty="0">
                <a:latin typeface="Arial" panose="020B0604020202020204" pitchFamily="34" charset="0"/>
                <a:ea typeface="Open Sans" panose="020B0606030504020204" pitchFamily="34" charset="0"/>
                <a:cs typeface="Arial" panose="020B0604020202020204" pitchFamily="34" charset="0"/>
              </a:rPr>
              <a:t>Gender</a:t>
            </a:r>
          </a:p>
          <a:p>
            <a:pPr>
              <a:buClr>
                <a:srgbClr val="6A3091"/>
              </a:buClr>
            </a:pPr>
            <a:r>
              <a:rPr lang="en-US" sz="2600" dirty="0">
                <a:latin typeface="Arial" panose="020B0604020202020204" pitchFamily="34" charset="0"/>
                <a:ea typeface="Open Sans" panose="020B0606030504020204" pitchFamily="34" charset="0"/>
                <a:cs typeface="Arial" panose="020B0604020202020204" pitchFamily="34" charset="0"/>
              </a:rPr>
              <a:t>Age </a:t>
            </a:r>
          </a:p>
          <a:p>
            <a:pPr>
              <a:buClr>
                <a:srgbClr val="6A3091"/>
              </a:buClr>
            </a:pPr>
            <a:r>
              <a:rPr lang="en-US" sz="2600" dirty="0">
                <a:latin typeface="Arial" panose="020B0604020202020204" pitchFamily="34" charset="0"/>
                <a:ea typeface="Open Sans" panose="020B0606030504020204" pitchFamily="34" charset="0"/>
                <a:cs typeface="Arial" panose="020B0604020202020204" pitchFamily="34" charset="0"/>
              </a:rPr>
              <a:t>Chronic physical illness</a:t>
            </a:r>
          </a:p>
          <a:p>
            <a:pPr>
              <a:buClr>
                <a:srgbClr val="6A3091"/>
              </a:buClr>
            </a:pPr>
            <a:r>
              <a:rPr lang="en-US" sz="2600" dirty="0">
                <a:latin typeface="Arial" panose="020B0604020202020204" pitchFamily="34" charset="0"/>
                <a:ea typeface="Open Sans" panose="020B0606030504020204" pitchFamily="34" charset="0"/>
                <a:cs typeface="Arial" panose="020B0604020202020204" pitchFamily="34" charset="0"/>
              </a:rPr>
              <a:t>Mental illness </a:t>
            </a:r>
          </a:p>
          <a:p>
            <a:pPr>
              <a:buClr>
                <a:srgbClr val="6A3091"/>
              </a:buClr>
            </a:pPr>
            <a:r>
              <a:rPr lang="en-US" sz="2600" dirty="0">
                <a:latin typeface="Arial" panose="020B0604020202020204" pitchFamily="34" charset="0"/>
                <a:ea typeface="Open Sans" panose="020B0606030504020204" pitchFamily="34" charset="0"/>
                <a:cs typeface="Arial" panose="020B0604020202020204" pitchFamily="34" charset="0"/>
              </a:rPr>
              <a:t>Use of alcohol or other substances</a:t>
            </a:r>
          </a:p>
          <a:p>
            <a:pPr>
              <a:buClr>
                <a:srgbClr val="6A3091"/>
              </a:buClr>
            </a:pPr>
            <a:r>
              <a:rPr lang="en-US" sz="2600" dirty="0">
                <a:latin typeface="Arial" panose="020B0604020202020204" pitchFamily="34" charset="0"/>
                <a:ea typeface="Open Sans" panose="020B0606030504020204" pitchFamily="34" charset="0"/>
                <a:cs typeface="Arial" panose="020B0604020202020204" pitchFamily="34" charset="0"/>
              </a:rPr>
              <a:t>Less social support</a:t>
            </a:r>
          </a:p>
          <a:p>
            <a:pPr>
              <a:buClr>
                <a:srgbClr val="6A3091"/>
              </a:buClr>
            </a:pPr>
            <a:r>
              <a:rPr lang="en-US" sz="2600" dirty="0">
                <a:latin typeface="Arial" panose="020B0604020202020204" pitchFamily="34" charset="0"/>
                <a:ea typeface="Open Sans" panose="020B0606030504020204" pitchFamily="34" charset="0"/>
                <a:cs typeface="Arial" panose="020B0604020202020204" pitchFamily="34" charset="0"/>
              </a:rPr>
              <a:t>Previous attempt</a:t>
            </a:r>
          </a:p>
          <a:p>
            <a:pPr>
              <a:buClr>
                <a:srgbClr val="6A3091"/>
              </a:buClr>
            </a:pPr>
            <a:r>
              <a:rPr lang="en-US" sz="2600" dirty="0">
                <a:latin typeface="Arial" panose="020B0604020202020204" pitchFamily="34" charset="0"/>
                <a:ea typeface="Open Sans" panose="020B0606030504020204" pitchFamily="34" charset="0"/>
                <a:cs typeface="Arial" panose="020B0604020202020204" pitchFamily="34" charset="0"/>
              </a:rPr>
              <a:t>Organized plan</a:t>
            </a:r>
          </a:p>
        </p:txBody>
      </p:sp>
    </p:spTree>
    <p:extLst>
      <p:ext uri="{BB962C8B-B14F-4D97-AF65-F5344CB8AC3E}">
        <p14:creationId xmlns:p14="http://schemas.microsoft.com/office/powerpoint/2010/main" val="68333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a:solidFill>
                  <a:schemeClr val="bg1"/>
                </a:solidFill>
                <a:latin typeface="Arial" panose="020B0604020202020204" pitchFamily="34" charset="0"/>
                <a:ea typeface="Open Sans Light" panose="020B0306030504020204" pitchFamily="34" charset="0"/>
                <a:cs typeface="Arial" panose="020B0604020202020204" pitchFamily="34" charset="0"/>
              </a:rPr>
              <a:t>THE ACTION PLAN: “A”</a:t>
            </a:r>
          </a:p>
        </p:txBody>
      </p:sp>
      <p:cxnSp>
        <p:nvCxnSpPr>
          <p:cNvPr id="9" name="Straight Connector 8"/>
          <p:cNvCxnSpPr/>
          <p:nvPr/>
        </p:nvCxnSpPr>
        <p:spPr>
          <a:xfrm flipV="1">
            <a:off x="889686" y="6349824"/>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0" name="Rectangle 2"/>
          <p:cNvSpPr>
            <a:spLocks noGrp="1" noChangeArrowheads="1"/>
          </p:cNvSpPr>
          <p:nvPr>
            <p:ph type="title"/>
          </p:nvPr>
        </p:nvSpPr>
        <p:spPr>
          <a:xfrm>
            <a:off x="1163352" y="166818"/>
            <a:ext cx="6438389" cy="823782"/>
          </a:xfrm>
        </p:spPr>
        <p:txBody>
          <a:bodyPr rIns="132080">
            <a:normAutofit/>
          </a:bodyPr>
          <a:lstStyle/>
          <a:p>
            <a:pPr algn="ctr"/>
            <a:r>
              <a:rPr lang="en-US" sz="3600" b="1" dirty="0">
                <a:latin typeface="Arial" panose="020B0604020202020204" pitchFamily="34" charset="0"/>
                <a:ea typeface="Open Sans" panose="020B0606030504020204" pitchFamily="34" charset="0"/>
                <a:cs typeface="Arial" panose="020B0604020202020204" pitchFamily="34" charset="0"/>
              </a:rPr>
              <a:t>Warning Signs of Suicide</a:t>
            </a:r>
            <a:endParaRPr lang="en-US" sz="3600" dirty="0">
              <a:latin typeface="Arial" panose="020B0604020202020204" pitchFamily="34" charset="0"/>
              <a:ea typeface="Open Sans" panose="020B0606030504020204" pitchFamily="34" charset="0"/>
              <a:cs typeface="Arial" panose="020B0604020202020204" pitchFamily="34" charset="0"/>
            </a:endParaRPr>
          </a:p>
        </p:txBody>
      </p:sp>
      <p:sp>
        <p:nvSpPr>
          <p:cNvPr id="12" name="Rectangle 2"/>
          <p:cNvSpPr txBox="1">
            <a:spLocks noChangeArrowheads="1"/>
          </p:cNvSpPr>
          <p:nvPr/>
        </p:nvSpPr>
        <p:spPr>
          <a:xfrm>
            <a:off x="1135643" y="1143000"/>
            <a:ext cx="7474957" cy="5270159"/>
          </a:xfrm>
          <a:prstGeom prst="rect">
            <a:avLst/>
          </a:prstGeom>
        </p:spPr>
        <p:txBody>
          <a:bodyPr vert="horz" lIns="91440" tIns="45720" rIns="132080" bIns="45720" numCol="2" spcCol="9144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buClr>
                <a:srgbClr val="6A3091"/>
              </a:buClr>
            </a:pPr>
            <a:r>
              <a:rPr lang="en-US" sz="2000" dirty="0">
                <a:latin typeface="Arial" panose="020B0604020202020204" pitchFamily="34" charset="0"/>
                <a:ea typeface="Open Sans" panose="020B0606030504020204" pitchFamily="34" charset="0"/>
                <a:cs typeface="Arial" panose="020B0604020202020204" pitchFamily="34" charset="0"/>
              </a:rPr>
              <a:t>Threatening to hurt or kill oneself</a:t>
            </a:r>
          </a:p>
          <a:p>
            <a:pPr>
              <a:lnSpc>
                <a:spcPct val="120000"/>
              </a:lnSpc>
              <a:spcBef>
                <a:spcPts val="0"/>
              </a:spcBef>
              <a:buClr>
                <a:srgbClr val="6A3091"/>
              </a:buClr>
            </a:pPr>
            <a:r>
              <a:rPr lang="en-US" sz="2000" dirty="0">
                <a:latin typeface="Arial" panose="020B0604020202020204" pitchFamily="34" charset="0"/>
                <a:ea typeface="Open Sans" panose="020B0606030504020204" pitchFamily="34" charset="0"/>
                <a:cs typeface="Arial" panose="020B0604020202020204" pitchFamily="34" charset="0"/>
              </a:rPr>
              <a:t>Seeking access to means </a:t>
            </a:r>
          </a:p>
          <a:p>
            <a:pPr>
              <a:lnSpc>
                <a:spcPct val="120000"/>
              </a:lnSpc>
              <a:spcBef>
                <a:spcPts val="0"/>
              </a:spcBef>
              <a:buClr>
                <a:srgbClr val="6A3091"/>
              </a:buClr>
            </a:pPr>
            <a:r>
              <a:rPr lang="en-US" sz="2000" dirty="0">
                <a:latin typeface="Arial" panose="020B0604020202020204" pitchFamily="34" charset="0"/>
                <a:ea typeface="Open Sans" panose="020B0606030504020204" pitchFamily="34" charset="0"/>
                <a:cs typeface="Arial" panose="020B0604020202020204" pitchFamily="34" charset="0"/>
              </a:rPr>
              <a:t>Talking, writing, or posting on social media about death, dying, or suicide</a:t>
            </a:r>
          </a:p>
          <a:p>
            <a:pPr>
              <a:lnSpc>
                <a:spcPct val="120000"/>
              </a:lnSpc>
              <a:spcBef>
                <a:spcPts val="0"/>
              </a:spcBef>
              <a:buClr>
                <a:srgbClr val="6A3091"/>
              </a:buClr>
            </a:pPr>
            <a:r>
              <a:rPr lang="en-US" sz="2000" dirty="0">
                <a:latin typeface="Arial" panose="020B0604020202020204" pitchFamily="34" charset="0"/>
                <a:ea typeface="Open Sans" panose="020B0606030504020204" pitchFamily="34" charset="0"/>
                <a:cs typeface="Arial" panose="020B0604020202020204" pitchFamily="34" charset="0"/>
              </a:rPr>
              <a:t>Feeling hopeless</a:t>
            </a:r>
          </a:p>
          <a:p>
            <a:pPr>
              <a:lnSpc>
                <a:spcPct val="120000"/>
              </a:lnSpc>
              <a:spcBef>
                <a:spcPts val="0"/>
              </a:spcBef>
              <a:buClr>
                <a:srgbClr val="6A3091"/>
              </a:buClr>
            </a:pPr>
            <a:r>
              <a:rPr lang="en-US" sz="2000" dirty="0">
                <a:latin typeface="Arial" panose="020B0604020202020204" pitchFamily="34" charset="0"/>
                <a:ea typeface="Open Sans" panose="020B0606030504020204" pitchFamily="34" charset="0"/>
                <a:cs typeface="Arial" panose="020B0604020202020204" pitchFamily="34" charset="0"/>
              </a:rPr>
              <a:t>Feeling worthless or a lack of purpose</a:t>
            </a:r>
          </a:p>
          <a:p>
            <a:pPr>
              <a:lnSpc>
                <a:spcPct val="120000"/>
              </a:lnSpc>
              <a:spcBef>
                <a:spcPts val="0"/>
              </a:spcBef>
              <a:buClr>
                <a:srgbClr val="6A3091"/>
              </a:buClr>
            </a:pPr>
            <a:r>
              <a:rPr lang="en-US" sz="2000" dirty="0">
                <a:latin typeface="Arial" panose="020B0604020202020204" pitchFamily="34" charset="0"/>
                <a:ea typeface="Open Sans" panose="020B0606030504020204" pitchFamily="34" charset="0"/>
                <a:cs typeface="Arial" panose="020B0604020202020204" pitchFamily="34" charset="0"/>
              </a:rPr>
              <a:t>Acting recklessly or engaging in risky activities</a:t>
            </a:r>
          </a:p>
          <a:p>
            <a:pPr>
              <a:lnSpc>
                <a:spcPct val="120000"/>
              </a:lnSpc>
              <a:spcBef>
                <a:spcPts val="0"/>
              </a:spcBef>
              <a:buClr>
                <a:srgbClr val="6A3091"/>
              </a:buClr>
            </a:pPr>
            <a:r>
              <a:rPr lang="en-US" sz="2000" dirty="0">
                <a:latin typeface="Arial" panose="020B0604020202020204" pitchFamily="34" charset="0"/>
                <a:ea typeface="Open Sans" panose="020B0606030504020204" pitchFamily="34" charset="0"/>
                <a:cs typeface="Arial" panose="020B0604020202020204" pitchFamily="34" charset="0"/>
              </a:rPr>
              <a:t>Feeling trapped</a:t>
            </a:r>
          </a:p>
          <a:p>
            <a:pPr>
              <a:lnSpc>
                <a:spcPct val="120000"/>
              </a:lnSpc>
              <a:spcBef>
                <a:spcPts val="0"/>
              </a:spcBef>
              <a:buClr>
                <a:srgbClr val="6A3091"/>
              </a:buClr>
            </a:pPr>
            <a:r>
              <a:rPr lang="en-US" sz="2000" dirty="0">
                <a:latin typeface="Arial" panose="020B0604020202020204" pitchFamily="34" charset="0"/>
                <a:ea typeface="Open Sans" panose="020B0606030504020204" pitchFamily="34" charset="0"/>
                <a:cs typeface="Arial" panose="020B0604020202020204" pitchFamily="34" charset="0"/>
              </a:rPr>
              <a:t>Increasing alcohol or drug use</a:t>
            </a:r>
          </a:p>
          <a:p>
            <a:pPr>
              <a:lnSpc>
                <a:spcPct val="120000"/>
              </a:lnSpc>
              <a:spcBef>
                <a:spcPts val="0"/>
              </a:spcBef>
              <a:buClr>
                <a:srgbClr val="6A3091"/>
              </a:buClr>
            </a:pPr>
            <a:r>
              <a:rPr lang="en-US" sz="2000" dirty="0">
                <a:latin typeface="Arial" panose="020B0604020202020204" pitchFamily="34" charset="0"/>
                <a:ea typeface="Open Sans" panose="020B0606030504020204" pitchFamily="34" charset="0"/>
                <a:cs typeface="Arial" panose="020B0604020202020204" pitchFamily="34" charset="0"/>
              </a:rPr>
              <a:t>Withdrawing from family, friends, or society</a:t>
            </a:r>
          </a:p>
          <a:p>
            <a:pPr>
              <a:lnSpc>
                <a:spcPct val="120000"/>
              </a:lnSpc>
              <a:spcBef>
                <a:spcPts val="0"/>
              </a:spcBef>
              <a:buClr>
                <a:srgbClr val="6A3091"/>
              </a:buClr>
            </a:pPr>
            <a:r>
              <a:rPr lang="en-US" sz="2000" dirty="0">
                <a:latin typeface="Arial" panose="020B0604020202020204" pitchFamily="34" charset="0"/>
                <a:ea typeface="Open Sans" panose="020B0606030504020204" pitchFamily="34" charset="0"/>
                <a:cs typeface="Arial" panose="020B0604020202020204" pitchFamily="34" charset="0"/>
              </a:rPr>
              <a:t>Demonstrating rage and anger or seeking revenge</a:t>
            </a:r>
          </a:p>
          <a:p>
            <a:pPr>
              <a:lnSpc>
                <a:spcPct val="120000"/>
              </a:lnSpc>
              <a:spcBef>
                <a:spcPts val="0"/>
              </a:spcBef>
              <a:buClr>
                <a:srgbClr val="6A3091"/>
              </a:buClr>
            </a:pPr>
            <a:r>
              <a:rPr lang="en-US" sz="2000" dirty="0">
                <a:latin typeface="Arial" panose="020B0604020202020204" pitchFamily="34" charset="0"/>
                <a:ea typeface="Open Sans" panose="020B0606030504020204" pitchFamily="34" charset="0"/>
                <a:cs typeface="Arial" panose="020B0604020202020204" pitchFamily="34" charset="0"/>
              </a:rPr>
              <a:t>Appearing agitated</a:t>
            </a:r>
          </a:p>
          <a:p>
            <a:pPr>
              <a:lnSpc>
                <a:spcPct val="120000"/>
              </a:lnSpc>
              <a:spcBef>
                <a:spcPts val="0"/>
              </a:spcBef>
              <a:buClr>
                <a:srgbClr val="6A3091"/>
              </a:buClr>
            </a:pPr>
            <a:r>
              <a:rPr lang="en-US" sz="2000" dirty="0">
                <a:latin typeface="Arial" panose="020B0604020202020204" pitchFamily="34" charset="0"/>
                <a:ea typeface="Open Sans" panose="020B0606030504020204" pitchFamily="34" charset="0"/>
                <a:cs typeface="Arial" panose="020B0604020202020204" pitchFamily="34" charset="0"/>
              </a:rPr>
              <a:t>Having a dramatic change in mood</a:t>
            </a:r>
          </a:p>
          <a:p>
            <a:pPr>
              <a:lnSpc>
                <a:spcPct val="100000"/>
              </a:lnSpc>
              <a:spcBef>
                <a:spcPts val="0"/>
              </a:spcBef>
              <a:buClr>
                <a:srgbClr val="6A3091"/>
              </a:buClr>
            </a:pPr>
            <a:endParaRPr lang="en-US" sz="2000" dirty="0">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393470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a:solidFill>
                  <a:schemeClr val="bg1"/>
                </a:solidFill>
                <a:latin typeface="Arial" panose="020B0604020202020204" pitchFamily="34" charset="0"/>
                <a:ea typeface="Open Sans Light" panose="020B0306030504020204" pitchFamily="34" charset="0"/>
                <a:cs typeface="Arial" panose="020B0604020202020204" pitchFamily="34" charset="0"/>
              </a:rPr>
              <a:t>THE ACTION PLAN: “A”</a:t>
            </a:r>
          </a:p>
        </p:txBody>
      </p:sp>
      <p:cxnSp>
        <p:nvCxnSpPr>
          <p:cNvPr id="9" name="Straight Connector 8"/>
          <p:cNvCxnSpPr/>
          <p:nvPr/>
        </p:nvCxnSpPr>
        <p:spPr>
          <a:xfrm flipV="1">
            <a:off x="889686" y="6349671"/>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0" name="Rectangle 2"/>
          <p:cNvSpPr>
            <a:spLocks noGrp="1" noChangeArrowheads="1"/>
          </p:cNvSpPr>
          <p:nvPr>
            <p:ph type="title"/>
          </p:nvPr>
        </p:nvSpPr>
        <p:spPr>
          <a:xfrm>
            <a:off x="1324873" y="308032"/>
            <a:ext cx="6438389" cy="884141"/>
          </a:xfrm>
        </p:spPr>
        <p:txBody>
          <a:bodyPr rIns="132080">
            <a:normAutofit/>
          </a:bodyPr>
          <a:lstStyle/>
          <a:p>
            <a:pPr algn="ctr"/>
            <a:r>
              <a:rPr lang="en-US" sz="3600" b="1" dirty="0">
                <a:latin typeface="Arial" panose="020B0604020202020204" pitchFamily="34" charset="0"/>
                <a:ea typeface="Open Sans" panose="020B0606030504020204" pitchFamily="34" charset="0"/>
                <a:cs typeface="Arial" panose="020B0604020202020204" pitchFamily="34" charset="0"/>
              </a:rPr>
              <a:t>Questions to Ask</a:t>
            </a:r>
            <a:endParaRPr lang="en-US" sz="3200" dirty="0">
              <a:latin typeface="Arial" panose="020B0604020202020204" pitchFamily="34" charset="0"/>
              <a:ea typeface="Open Sans" panose="020B0606030504020204" pitchFamily="34" charset="0"/>
              <a:cs typeface="Arial" panose="020B0604020202020204" pitchFamily="34" charset="0"/>
            </a:endParaRPr>
          </a:p>
        </p:txBody>
      </p:sp>
      <p:sp>
        <p:nvSpPr>
          <p:cNvPr id="11" name="Rectangle 2"/>
          <p:cNvSpPr txBox="1">
            <a:spLocks noChangeArrowheads="1"/>
          </p:cNvSpPr>
          <p:nvPr/>
        </p:nvSpPr>
        <p:spPr>
          <a:xfrm>
            <a:off x="1324873" y="990600"/>
            <a:ext cx="6835447" cy="5194895"/>
          </a:xfrm>
          <a:prstGeom prst="rect">
            <a:avLst/>
          </a:prstGeom>
        </p:spPr>
        <p:txBody>
          <a:bodyPr vert="horz" lIns="91440" tIns="45720" rIns="13208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2" charset="2"/>
              <a:buNone/>
            </a:pPr>
            <a:r>
              <a:rPr lang="en-US" dirty="0">
                <a:latin typeface="Arial" panose="020B0604020202020204" pitchFamily="34" charset="0"/>
                <a:ea typeface="Open Sans" panose="020B0606030504020204" pitchFamily="34" charset="0"/>
                <a:cs typeface="Arial" panose="020B0604020202020204" pitchFamily="34" charset="0"/>
              </a:rPr>
              <a:t>Ask directly whether the person is suicidal: </a:t>
            </a:r>
          </a:p>
          <a:p>
            <a:pPr>
              <a:buClr>
                <a:srgbClr val="6A3091"/>
              </a:buClr>
            </a:pPr>
            <a:r>
              <a:rPr lang="en-US" sz="2400" dirty="0">
                <a:latin typeface="Arial" panose="020B0604020202020204" pitchFamily="34" charset="0"/>
                <a:ea typeface="Open Sans Light" panose="020B0306030504020204" pitchFamily="34" charset="0"/>
                <a:cs typeface="Arial" panose="020B0604020202020204" pitchFamily="34" charset="0"/>
              </a:rPr>
              <a:t>“Are you having thoughts of suicide?”</a:t>
            </a:r>
          </a:p>
          <a:p>
            <a:pPr>
              <a:buClr>
                <a:srgbClr val="6A3091"/>
              </a:buClr>
            </a:pPr>
            <a:r>
              <a:rPr lang="en-US" sz="2400" dirty="0">
                <a:latin typeface="Arial" panose="020B0604020202020204" pitchFamily="34" charset="0"/>
                <a:ea typeface="Open Sans Light" panose="020B0306030504020204" pitchFamily="34" charset="0"/>
                <a:cs typeface="Arial" panose="020B0604020202020204" pitchFamily="34" charset="0"/>
              </a:rPr>
              <a:t>“Are you thinking about killing yourself?”</a:t>
            </a:r>
          </a:p>
          <a:p>
            <a:pPr>
              <a:buClr>
                <a:srgbClr val="6A3091"/>
              </a:buClr>
              <a:buFont typeface="Wingdings 2" charset="2"/>
              <a:buNone/>
            </a:pPr>
            <a:r>
              <a:rPr lang="en-US" dirty="0">
                <a:latin typeface="Arial" panose="020B0604020202020204" pitchFamily="34" charset="0"/>
                <a:ea typeface="Open Sans" panose="020B0606030504020204" pitchFamily="34" charset="0"/>
                <a:cs typeface="Arial" panose="020B0604020202020204" pitchFamily="34" charset="0"/>
              </a:rPr>
              <a:t> </a:t>
            </a:r>
          </a:p>
          <a:p>
            <a:pPr algn="ctr">
              <a:buFont typeface="Wingdings 2" charset="2"/>
              <a:buNone/>
            </a:pPr>
            <a:r>
              <a:rPr lang="en-US" b="1" dirty="0">
                <a:solidFill>
                  <a:srgbClr val="6A3091"/>
                </a:solidFill>
                <a:latin typeface="Arial" panose="020B0604020202020204" pitchFamily="34" charset="0"/>
                <a:ea typeface="Open Sans" panose="020B0606030504020204" pitchFamily="34" charset="0"/>
                <a:cs typeface="Arial" panose="020B0604020202020204" pitchFamily="34" charset="0"/>
              </a:rPr>
              <a:t>If  “yes “ to either above, then…</a:t>
            </a:r>
            <a:r>
              <a:rPr lang="en-US" b="1" dirty="0">
                <a:latin typeface="Arial" panose="020B0604020202020204" pitchFamily="34" charset="0"/>
                <a:ea typeface="Open Sans" panose="020B0606030504020204" pitchFamily="34" charset="0"/>
                <a:cs typeface="Arial" panose="020B0604020202020204" pitchFamily="34" charset="0"/>
              </a:rPr>
              <a:t/>
            </a:r>
            <a:br>
              <a:rPr lang="en-US" b="1" dirty="0">
                <a:latin typeface="Arial" panose="020B0604020202020204" pitchFamily="34" charset="0"/>
                <a:ea typeface="Open Sans" panose="020B0606030504020204" pitchFamily="34" charset="0"/>
                <a:cs typeface="Arial" panose="020B0604020202020204" pitchFamily="34" charset="0"/>
              </a:rPr>
            </a:br>
            <a:endParaRPr lang="en-US" b="1" dirty="0" smtClean="0">
              <a:latin typeface="Arial" panose="020B0604020202020204" pitchFamily="34" charset="0"/>
              <a:ea typeface="Open Sans" panose="020B0606030504020204" pitchFamily="34" charset="0"/>
              <a:cs typeface="Arial" panose="020B0604020202020204" pitchFamily="34" charset="0"/>
            </a:endParaRPr>
          </a:p>
          <a:p>
            <a:pPr>
              <a:buFont typeface="Wingdings 2" charset="2"/>
              <a:buNone/>
            </a:pPr>
            <a:r>
              <a:rPr lang="en-US" dirty="0" smtClean="0">
                <a:latin typeface="Arial" panose="020B0604020202020204" pitchFamily="34" charset="0"/>
                <a:ea typeface="Open Sans" panose="020B0606030504020204" pitchFamily="34" charset="0"/>
                <a:cs typeface="Arial" panose="020B0604020202020204" pitchFamily="34" charset="0"/>
              </a:rPr>
              <a:t>Ask whether the person has a plan:</a:t>
            </a:r>
          </a:p>
          <a:p>
            <a:pPr>
              <a:buClr>
                <a:srgbClr val="6A3091"/>
              </a:buClr>
            </a:pPr>
            <a:r>
              <a:rPr lang="en-US" sz="2400" dirty="0" smtClean="0">
                <a:latin typeface="Arial" panose="020B0604020202020204" pitchFamily="34" charset="0"/>
                <a:ea typeface="Open Sans Light" panose="020B0306030504020204" pitchFamily="34" charset="0"/>
                <a:cs typeface="Arial" panose="020B0604020202020204" pitchFamily="34" charset="0"/>
              </a:rPr>
              <a:t>“</a:t>
            </a:r>
            <a:r>
              <a:rPr lang="en-US" sz="2400" dirty="0">
                <a:latin typeface="Arial" panose="020B0604020202020204" pitchFamily="34" charset="0"/>
                <a:ea typeface="Open Sans Light" panose="020B0306030504020204" pitchFamily="34" charset="0"/>
                <a:cs typeface="Arial" panose="020B0604020202020204" pitchFamily="34" charset="0"/>
              </a:rPr>
              <a:t>Have you decided how you are going to kill yourself?”</a:t>
            </a:r>
          </a:p>
          <a:p>
            <a:pPr>
              <a:buClr>
                <a:srgbClr val="6A3091"/>
              </a:buClr>
            </a:pPr>
            <a:r>
              <a:rPr lang="en-US" sz="2400" dirty="0">
                <a:latin typeface="Arial" panose="020B0604020202020204" pitchFamily="34" charset="0"/>
                <a:ea typeface="Open Sans Light" panose="020B0306030504020204" pitchFamily="34" charset="0"/>
                <a:cs typeface="Arial" panose="020B0604020202020204" pitchFamily="34" charset="0"/>
              </a:rPr>
              <a:t>“Have you decided when you would do it?”</a:t>
            </a:r>
          </a:p>
          <a:p>
            <a:pPr>
              <a:buClr>
                <a:srgbClr val="6A3091"/>
              </a:buClr>
            </a:pPr>
            <a:r>
              <a:rPr lang="en-US" sz="2400" dirty="0">
                <a:latin typeface="Arial" panose="020B0604020202020204" pitchFamily="34" charset="0"/>
                <a:ea typeface="Open Sans Light" panose="020B0306030504020204" pitchFamily="34" charset="0"/>
                <a:cs typeface="Arial" panose="020B0604020202020204" pitchFamily="34" charset="0"/>
              </a:rPr>
              <a:t>“Have you collected the things you need to carry out your plan?”</a:t>
            </a:r>
          </a:p>
        </p:txBody>
      </p:sp>
    </p:spTree>
    <p:extLst>
      <p:ext uri="{BB962C8B-B14F-4D97-AF65-F5344CB8AC3E}">
        <p14:creationId xmlns:p14="http://schemas.microsoft.com/office/powerpoint/2010/main" val="167862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a:solidFill>
                  <a:schemeClr val="bg1"/>
                </a:solidFill>
                <a:latin typeface="Arial" panose="020B0604020202020204" pitchFamily="34" charset="0"/>
                <a:ea typeface="Open Sans Light" panose="020B0306030504020204" pitchFamily="34" charset="0"/>
                <a:cs typeface="Arial" panose="020B0604020202020204" pitchFamily="34" charset="0"/>
              </a:rPr>
              <a:t>THE ACTION PLAN: “A”</a:t>
            </a:r>
          </a:p>
        </p:txBody>
      </p:sp>
      <p:cxnSp>
        <p:nvCxnSpPr>
          <p:cNvPr id="9" name="Straight Connector 8"/>
          <p:cNvCxnSpPr/>
          <p:nvPr/>
        </p:nvCxnSpPr>
        <p:spPr>
          <a:xfrm flipV="1">
            <a:off x="889686" y="6349671"/>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0" name="Rectangle 2"/>
          <p:cNvSpPr>
            <a:spLocks noGrp="1" noChangeArrowheads="1"/>
          </p:cNvSpPr>
          <p:nvPr>
            <p:ph type="title"/>
          </p:nvPr>
        </p:nvSpPr>
        <p:spPr>
          <a:xfrm>
            <a:off x="1295400" y="166818"/>
            <a:ext cx="6438389" cy="1420813"/>
          </a:xfrm>
        </p:spPr>
        <p:txBody>
          <a:bodyPr rIns="132080">
            <a:normAutofit/>
          </a:bodyPr>
          <a:lstStyle/>
          <a:p>
            <a:pPr algn="ctr"/>
            <a:r>
              <a:rPr lang="en-US" sz="3200" b="1" dirty="0">
                <a:latin typeface="Arial" panose="020B0604020202020204" pitchFamily="34" charset="0"/>
                <a:ea typeface="Open Sans" panose="020B0606030504020204" pitchFamily="34" charset="0"/>
                <a:cs typeface="Arial" panose="020B0604020202020204" pitchFamily="34" charset="0"/>
              </a:rPr>
              <a:t>How to Talk with a Person</a:t>
            </a:r>
            <a:br>
              <a:rPr lang="en-US" sz="3200" b="1" dirty="0">
                <a:latin typeface="Arial" panose="020B0604020202020204" pitchFamily="34" charset="0"/>
                <a:ea typeface="Open Sans" panose="020B0606030504020204" pitchFamily="34" charset="0"/>
                <a:cs typeface="Arial" panose="020B0604020202020204" pitchFamily="34" charset="0"/>
              </a:rPr>
            </a:br>
            <a:r>
              <a:rPr lang="en-US" sz="3200" b="1" dirty="0">
                <a:latin typeface="Arial" panose="020B0604020202020204" pitchFamily="34" charset="0"/>
                <a:ea typeface="Open Sans" panose="020B0606030504020204" pitchFamily="34" charset="0"/>
                <a:cs typeface="Arial" panose="020B0604020202020204" pitchFamily="34" charset="0"/>
              </a:rPr>
              <a:t>Who Is Suicidal</a:t>
            </a:r>
            <a:endParaRPr lang="en-US" sz="2800" dirty="0">
              <a:latin typeface="Arial" panose="020B0604020202020204" pitchFamily="34" charset="0"/>
              <a:ea typeface="Open Sans" panose="020B0606030504020204" pitchFamily="34" charset="0"/>
              <a:cs typeface="Arial" panose="020B0604020202020204" pitchFamily="34" charset="0"/>
            </a:endParaRPr>
          </a:p>
        </p:txBody>
      </p:sp>
      <p:sp>
        <p:nvSpPr>
          <p:cNvPr id="12" name="Rectangle 2"/>
          <p:cNvSpPr txBox="1">
            <a:spLocks noChangeArrowheads="1"/>
          </p:cNvSpPr>
          <p:nvPr/>
        </p:nvSpPr>
        <p:spPr>
          <a:xfrm>
            <a:off x="1143000" y="1601229"/>
            <a:ext cx="7620000" cy="5256771"/>
          </a:xfrm>
          <a:prstGeom prst="rect">
            <a:avLst/>
          </a:prstGeom>
        </p:spPr>
        <p:txBody>
          <a:bodyPr vert="horz" lIns="91440" tIns="45720" rIns="13208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6A3091"/>
              </a:buClr>
            </a:pPr>
            <a:r>
              <a:rPr lang="en-US" sz="2400" dirty="0">
                <a:latin typeface="Arial" panose="020B0604020202020204" pitchFamily="34" charset="0"/>
                <a:ea typeface="Open Sans" panose="020B0606030504020204" pitchFamily="34" charset="0"/>
                <a:cs typeface="Arial" panose="020B0604020202020204" pitchFamily="34" charset="0"/>
              </a:rPr>
              <a:t>Let the person know you are concerned and willing to help</a:t>
            </a:r>
          </a:p>
          <a:p>
            <a:pPr>
              <a:buClr>
                <a:srgbClr val="6A3091"/>
              </a:buClr>
            </a:pPr>
            <a:r>
              <a:rPr lang="en-US" sz="2400" dirty="0">
                <a:latin typeface="Arial" panose="020B0604020202020204" pitchFamily="34" charset="0"/>
                <a:ea typeface="Open Sans" panose="020B0606030504020204" pitchFamily="34" charset="0"/>
                <a:cs typeface="Arial" panose="020B0604020202020204" pitchFamily="34" charset="0"/>
              </a:rPr>
              <a:t>Discuss your observations with the person</a:t>
            </a:r>
          </a:p>
          <a:p>
            <a:pPr>
              <a:buClr>
                <a:srgbClr val="6A3091"/>
              </a:buClr>
            </a:pPr>
            <a:r>
              <a:rPr lang="en-US" sz="2400" dirty="0">
                <a:latin typeface="Arial" panose="020B0604020202020204" pitchFamily="34" charset="0"/>
                <a:ea typeface="Open Sans" panose="020B0606030504020204" pitchFamily="34" charset="0"/>
                <a:cs typeface="Arial" panose="020B0604020202020204" pitchFamily="34" charset="0"/>
              </a:rPr>
              <a:t>Ask the question(s)  without dread</a:t>
            </a:r>
          </a:p>
          <a:p>
            <a:pPr>
              <a:buClr>
                <a:srgbClr val="6A3091"/>
              </a:buClr>
            </a:pPr>
            <a:r>
              <a:rPr lang="en-US" sz="2400" dirty="0">
                <a:latin typeface="Arial" panose="020B0604020202020204" pitchFamily="34" charset="0"/>
                <a:ea typeface="Open Sans" panose="020B0606030504020204" pitchFamily="34" charset="0"/>
                <a:cs typeface="Arial" panose="020B0604020202020204" pitchFamily="34" charset="0"/>
              </a:rPr>
              <a:t>Do not express a negative judgment</a:t>
            </a:r>
          </a:p>
          <a:p>
            <a:pPr>
              <a:buClr>
                <a:srgbClr val="6A3091"/>
              </a:buClr>
            </a:pPr>
            <a:r>
              <a:rPr lang="en-US" sz="2400" dirty="0">
                <a:latin typeface="Arial" panose="020B0604020202020204" pitchFamily="34" charset="0"/>
                <a:ea typeface="Open Sans" panose="020B0606030504020204" pitchFamily="34" charset="0"/>
                <a:cs typeface="Arial" panose="020B0604020202020204" pitchFamily="34" charset="0"/>
              </a:rPr>
              <a:t>Appear confident, as this can be reassuring</a:t>
            </a:r>
          </a:p>
          <a:p>
            <a:pPr>
              <a:buClr>
                <a:srgbClr val="6A3091"/>
              </a:buClr>
              <a:buFont typeface="Wingdings 2" charset="2"/>
              <a:buNone/>
            </a:pPr>
            <a:endParaRPr lang="en-US" sz="2400" dirty="0">
              <a:latin typeface="Arial" panose="020B0604020202020204" pitchFamily="34" charset="0"/>
              <a:ea typeface="Open Sans" panose="020B0606030504020204" pitchFamily="34" charset="0"/>
              <a:cs typeface="Arial" panose="020B0604020202020204" pitchFamily="34" charset="0"/>
            </a:endParaRPr>
          </a:p>
          <a:p>
            <a:pPr>
              <a:buClr>
                <a:srgbClr val="6A3091"/>
              </a:buClr>
              <a:buFont typeface="Wingdings 2" charset="2"/>
              <a:buNone/>
            </a:pPr>
            <a:r>
              <a:rPr lang="en-US" sz="2400" b="1" dirty="0">
                <a:solidFill>
                  <a:srgbClr val="6A3091"/>
                </a:solidFill>
                <a:latin typeface="Arial" panose="020B0604020202020204" pitchFamily="34" charset="0"/>
                <a:ea typeface="Open Sans" panose="020B0606030504020204" pitchFamily="34" charset="0"/>
                <a:cs typeface="Arial" panose="020B0604020202020204" pitchFamily="34" charset="0"/>
              </a:rPr>
              <a:t>Check For Two Other Risks:</a:t>
            </a:r>
          </a:p>
          <a:p>
            <a:pPr>
              <a:buClr>
                <a:srgbClr val="6A3091"/>
              </a:buClr>
            </a:pPr>
            <a:r>
              <a:rPr lang="en-US" sz="2400" dirty="0">
                <a:latin typeface="Arial" panose="020B0604020202020204" pitchFamily="34" charset="0"/>
                <a:ea typeface="Open Sans" panose="020B0606030504020204" pitchFamily="34" charset="0"/>
                <a:cs typeface="Arial" panose="020B0604020202020204" pitchFamily="34" charset="0"/>
              </a:rPr>
              <a:t>Has the person been using alcohol or other drugs?</a:t>
            </a:r>
          </a:p>
          <a:p>
            <a:pPr>
              <a:buClr>
                <a:srgbClr val="6A3091"/>
              </a:buClr>
            </a:pPr>
            <a:r>
              <a:rPr lang="en-US" sz="2400" dirty="0">
                <a:latin typeface="Arial" panose="020B0604020202020204" pitchFamily="34" charset="0"/>
                <a:ea typeface="Open Sans" panose="020B0606030504020204" pitchFamily="34" charset="0"/>
                <a:cs typeface="Arial" panose="020B0604020202020204" pitchFamily="34" charset="0"/>
              </a:rPr>
              <a:t>Has he or she made a suicide attempt in the past?</a:t>
            </a:r>
          </a:p>
        </p:txBody>
      </p:sp>
    </p:spTree>
    <p:extLst>
      <p:ext uri="{BB962C8B-B14F-4D97-AF65-F5344CB8AC3E}">
        <p14:creationId xmlns:p14="http://schemas.microsoft.com/office/powerpoint/2010/main" val="314023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a:solidFill>
                  <a:schemeClr val="bg1"/>
                </a:solidFill>
                <a:latin typeface="Arial" panose="020B0604020202020204" pitchFamily="34" charset="0"/>
                <a:ea typeface="Open Sans Light" panose="020B0306030504020204" pitchFamily="34" charset="0"/>
                <a:cs typeface="Arial" panose="020B0604020202020204" pitchFamily="34" charset="0"/>
              </a:rPr>
              <a:t>THE ACTION PLAN: “A”</a:t>
            </a:r>
          </a:p>
        </p:txBody>
      </p:sp>
      <p:cxnSp>
        <p:nvCxnSpPr>
          <p:cNvPr id="9" name="Straight Connector 8"/>
          <p:cNvCxnSpPr/>
          <p:nvPr/>
        </p:nvCxnSpPr>
        <p:spPr>
          <a:xfrm flipV="1">
            <a:off x="889686" y="6349671"/>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0" name="Rectangle 2"/>
          <p:cNvSpPr>
            <a:spLocks noGrp="1" noChangeArrowheads="1"/>
          </p:cNvSpPr>
          <p:nvPr>
            <p:ph type="title"/>
          </p:nvPr>
        </p:nvSpPr>
        <p:spPr>
          <a:xfrm>
            <a:off x="1311494" y="304800"/>
            <a:ext cx="6438389" cy="951069"/>
          </a:xfrm>
        </p:spPr>
        <p:txBody>
          <a:bodyPr rIns="132080">
            <a:normAutofit/>
          </a:bodyPr>
          <a:lstStyle/>
          <a:p>
            <a:pPr algn="ctr"/>
            <a:r>
              <a:rPr lang="en-US" sz="3600" b="1" dirty="0">
                <a:latin typeface="Arial" panose="020B0604020202020204" pitchFamily="34" charset="0"/>
                <a:ea typeface="Open Sans" panose="020B0606030504020204" pitchFamily="34" charset="0"/>
                <a:cs typeface="Arial" panose="020B0604020202020204" pitchFamily="34" charset="0"/>
              </a:rPr>
              <a:t>Keeping the Person Safe</a:t>
            </a:r>
            <a:endParaRPr lang="en-US" sz="3600" dirty="0">
              <a:latin typeface="Arial" panose="020B0604020202020204" pitchFamily="34" charset="0"/>
              <a:ea typeface="Open Sans" panose="020B0606030504020204" pitchFamily="34" charset="0"/>
              <a:cs typeface="Arial" panose="020B0604020202020204" pitchFamily="34" charset="0"/>
            </a:endParaRPr>
          </a:p>
        </p:txBody>
      </p:sp>
      <p:sp>
        <p:nvSpPr>
          <p:cNvPr id="11" name="Rectangle 2"/>
          <p:cNvSpPr txBox="1">
            <a:spLocks noChangeArrowheads="1"/>
          </p:cNvSpPr>
          <p:nvPr/>
        </p:nvSpPr>
        <p:spPr>
          <a:xfrm>
            <a:off x="1311494" y="1433384"/>
            <a:ext cx="7239000" cy="4724400"/>
          </a:xfrm>
          <a:prstGeom prst="rect">
            <a:avLst/>
          </a:prstGeom>
        </p:spPr>
        <p:txBody>
          <a:bodyPr vert="horz" lIns="91440" tIns="45720" rIns="13208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2588" indent="-342900">
              <a:lnSpc>
                <a:spcPct val="100000"/>
              </a:lnSpc>
              <a:spcBef>
                <a:spcPts val="0"/>
              </a:spcBef>
              <a:buClr>
                <a:srgbClr val="6A3091"/>
              </a:buClr>
            </a:pPr>
            <a:r>
              <a:rPr lang="en-US" sz="2400" dirty="0">
                <a:latin typeface="Arial" panose="020B0604020202020204" pitchFamily="34" charset="0"/>
                <a:ea typeface="Open Sans" panose="020B0606030504020204" pitchFamily="34" charset="0"/>
                <a:cs typeface="Arial" panose="020B0604020202020204" pitchFamily="34" charset="0"/>
              </a:rPr>
              <a:t>Provide a safety contact number</a:t>
            </a:r>
          </a:p>
          <a:p>
            <a:pPr marL="382588" indent="-342900">
              <a:lnSpc>
                <a:spcPct val="100000"/>
              </a:lnSpc>
              <a:spcBef>
                <a:spcPts val="0"/>
              </a:spcBef>
              <a:buClr>
                <a:srgbClr val="6A3091"/>
              </a:buClr>
            </a:pPr>
            <a:r>
              <a:rPr lang="en-US" sz="2400" dirty="0">
                <a:latin typeface="Arial" panose="020B0604020202020204" pitchFamily="34" charset="0"/>
                <a:ea typeface="Open Sans" panose="020B0606030504020204" pitchFamily="34" charset="0"/>
                <a:cs typeface="Arial" panose="020B0604020202020204" pitchFamily="34" charset="0"/>
              </a:rPr>
              <a:t>Help the person identify past supports</a:t>
            </a:r>
          </a:p>
          <a:p>
            <a:pPr marL="382588" indent="-342900">
              <a:lnSpc>
                <a:spcPct val="100000"/>
              </a:lnSpc>
              <a:spcBef>
                <a:spcPts val="0"/>
              </a:spcBef>
              <a:buClr>
                <a:srgbClr val="6A3091"/>
              </a:buClr>
            </a:pPr>
            <a:r>
              <a:rPr lang="en-US" sz="2400" dirty="0">
                <a:latin typeface="Arial" panose="020B0604020202020204" pitchFamily="34" charset="0"/>
                <a:ea typeface="Open Sans" panose="020B0606030504020204" pitchFamily="34" charset="0"/>
                <a:cs typeface="Arial" panose="020B0604020202020204" pitchFamily="34" charset="0"/>
              </a:rPr>
              <a:t>Involve them in decision making</a:t>
            </a:r>
          </a:p>
          <a:p>
            <a:pPr marL="382588" indent="-342900">
              <a:lnSpc>
                <a:spcPct val="100000"/>
              </a:lnSpc>
              <a:spcBef>
                <a:spcPts val="0"/>
              </a:spcBef>
              <a:buClr>
                <a:srgbClr val="6A3091"/>
              </a:buClr>
            </a:pPr>
            <a:r>
              <a:rPr lang="en-US" sz="2400" dirty="0">
                <a:latin typeface="Arial" panose="020B0604020202020204" pitchFamily="34" charset="0"/>
                <a:ea typeface="Open Sans" panose="020B0606030504020204" pitchFamily="34" charset="0"/>
                <a:cs typeface="Arial" panose="020B0604020202020204" pitchFamily="34" charset="0"/>
              </a:rPr>
              <a:t>Call law enforcement immediately if the person has a weapon or is behaving aggressively</a:t>
            </a:r>
          </a:p>
          <a:p>
            <a:pPr marL="382588" indent="-342900">
              <a:spcBef>
                <a:spcPts val="0"/>
              </a:spcBef>
              <a:buClr>
                <a:srgbClr val="6A3091"/>
              </a:buClr>
              <a:buFont typeface="Wingdings 2" charset="2"/>
              <a:buNone/>
            </a:pPr>
            <a:endParaRPr lang="en-US" sz="2400" dirty="0">
              <a:latin typeface="Arial" panose="020B0604020202020204" pitchFamily="34" charset="0"/>
              <a:ea typeface="Open Sans" panose="020B0606030504020204" pitchFamily="34" charset="0"/>
              <a:cs typeface="Arial" panose="020B0604020202020204" pitchFamily="34" charset="0"/>
            </a:endParaRPr>
          </a:p>
          <a:p>
            <a:pPr marL="382588" indent="-342900">
              <a:spcBef>
                <a:spcPts val="0"/>
              </a:spcBef>
              <a:buClr>
                <a:srgbClr val="6A3091"/>
              </a:buClr>
              <a:buFont typeface="Wingdings 2" charset="2"/>
              <a:buNone/>
            </a:pPr>
            <a:r>
              <a:rPr lang="en-US" sz="2400" b="1" u="sng" dirty="0">
                <a:solidFill>
                  <a:srgbClr val="6A3091"/>
                </a:solidFill>
                <a:latin typeface="Arial" panose="020B0604020202020204" pitchFamily="34" charset="0"/>
                <a:ea typeface="Open Sans" panose="020B0606030504020204" pitchFamily="34" charset="0"/>
                <a:cs typeface="Arial" panose="020B0604020202020204" pitchFamily="34" charset="0"/>
              </a:rPr>
              <a:t>Do Not</a:t>
            </a:r>
          </a:p>
          <a:p>
            <a:pPr marL="382588" indent="-342900">
              <a:lnSpc>
                <a:spcPct val="100000"/>
              </a:lnSpc>
              <a:spcBef>
                <a:spcPts val="0"/>
              </a:spcBef>
              <a:buClr>
                <a:srgbClr val="6A3091"/>
              </a:buClr>
            </a:pPr>
            <a:r>
              <a:rPr lang="en-US" sz="2400" dirty="0">
                <a:latin typeface="Arial" panose="020B0604020202020204" pitchFamily="34" charset="0"/>
                <a:ea typeface="Open Sans" panose="020B0606030504020204" pitchFamily="34" charset="0"/>
                <a:cs typeface="Arial" panose="020B0604020202020204" pitchFamily="34" charset="0"/>
              </a:rPr>
              <a:t>Leave an actively suicidal person alone</a:t>
            </a:r>
          </a:p>
          <a:p>
            <a:pPr marL="382588" indent="-342900">
              <a:lnSpc>
                <a:spcPct val="100000"/>
              </a:lnSpc>
              <a:spcBef>
                <a:spcPts val="0"/>
              </a:spcBef>
              <a:buClr>
                <a:srgbClr val="6A3091"/>
              </a:buClr>
            </a:pPr>
            <a:r>
              <a:rPr lang="en-US" sz="2400" dirty="0">
                <a:latin typeface="Arial" panose="020B0604020202020204" pitchFamily="34" charset="0"/>
                <a:ea typeface="Open Sans" panose="020B0606030504020204" pitchFamily="34" charset="0"/>
                <a:cs typeface="Arial" panose="020B0604020202020204" pitchFamily="34" charset="0"/>
              </a:rPr>
              <a:t>Use guilt and threats to try to prevent suicide</a:t>
            </a:r>
          </a:p>
          <a:p>
            <a:pPr marL="782638" lvl="1" indent="-342900">
              <a:lnSpc>
                <a:spcPct val="100000"/>
              </a:lnSpc>
              <a:spcBef>
                <a:spcPts val="0"/>
              </a:spcBef>
              <a:buClr>
                <a:srgbClr val="6A3091"/>
              </a:buClr>
              <a:buFont typeface="Courier New" panose="02070309020205020404" pitchFamily="49" charset="0"/>
              <a:buChar char="o"/>
            </a:pPr>
            <a:r>
              <a:rPr lang="en-US" i="1" dirty="0">
                <a:latin typeface="Arial" panose="020B0604020202020204" pitchFamily="34" charset="0"/>
                <a:ea typeface="Open Sans" panose="020B0606030504020204" pitchFamily="34" charset="0"/>
                <a:cs typeface="Arial" panose="020B0604020202020204" pitchFamily="34" charset="0"/>
              </a:rPr>
              <a:t>“You will go to hell”</a:t>
            </a:r>
          </a:p>
          <a:p>
            <a:pPr marL="782638" lvl="1" indent="-342900">
              <a:lnSpc>
                <a:spcPct val="100000"/>
              </a:lnSpc>
              <a:spcBef>
                <a:spcPts val="0"/>
              </a:spcBef>
              <a:buClr>
                <a:srgbClr val="6A3091"/>
              </a:buClr>
              <a:buFont typeface="Courier New" panose="02070309020205020404" pitchFamily="49" charset="0"/>
              <a:buChar char="o"/>
            </a:pPr>
            <a:r>
              <a:rPr lang="en-US" i="1" dirty="0">
                <a:latin typeface="Arial" panose="020B0604020202020204" pitchFamily="34" charset="0"/>
                <a:ea typeface="Open Sans" panose="020B0606030504020204" pitchFamily="34" charset="0"/>
                <a:cs typeface="Arial" panose="020B0604020202020204" pitchFamily="34" charset="0"/>
              </a:rPr>
              <a:t>“You will ruin other people’s lives if you die by suicide”</a:t>
            </a:r>
          </a:p>
          <a:p>
            <a:pPr marL="382588" indent="-342900">
              <a:lnSpc>
                <a:spcPct val="100000"/>
              </a:lnSpc>
              <a:spcBef>
                <a:spcPts val="0"/>
              </a:spcBef>
              <a:buClr>
                <a:srgbClr val="6A3091"/>
              </a:buClr>
            </a:pPr>
            <a:r>
              <a:rPr lang="en-US" sz="2400" dirty="0">
                <a:latin typeface="Arial" panose="020B0604020202020204" pitchFamily="34" charset="0"/>
                <a:ea typeface="Open Sans" panose="020B0606030504020204" pitchFamily="34" charset="0"/>
                <a:cs typeface="Arial" panose="020B0604020202020204" pitchFamily="34" charset="0"/>
              </a:rPr>
              <a:t>Agree to keep their plan a secret</a:t>
            </a:r>
          </a:p>
        </p:txBody>
      </p:sp>
    </p:spTree>
    <p:extLst>
      <p:ext uri="{BB962C8B-B14F-4D97-AF65-F5344CB8AC3E}">
        <p14:creationId xmlns:p14="http://schemas.microsoft.com/office/powerpoint/2010/main" val="2550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11">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11">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a:solidFill>
                  <a:schemeClr val="bg1"/>
                </a:solidFill>
                <a:latin typeface="Arial" panose="020B0604020202020204" pitchFamily="34" charset="0"/>
                <a:ea typeface="Open Sans Light" panose="020B0306030504020204" pitchFamily="34" charset="0"/>
                <a:cs typeface="Arial" panose="020B0604020202020204" pitchFamily="34" charset="0"/>
              </a:rPr>
              <a:t>THE ACTION PLAN</a:t>
            </a:r>
          </a:p>
        </p:txBody>
      </p:sp>
      <p:cxnSp>
        <p:nvCxnSpPr>
          <p:cNvPr id="9" name="Straight Connector 8"/>
          <p:cNvCxnSpPr/>
          <p:nvPr/>
        </p:nvCxnSpPr>
        <p:spPr>
          <a:xfrm flipV="1">
            <a:off x="889686" y="6363044"/>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0" name="Rectangle 2"/>
          <p:cNvSpPr>
            <a:spLocks noGrp="1" noChangeArrowheads="1"/>
          </p:cNvSpPr>
          <p:nvPr>
            <p:ph type="title"/>
          </p:nvPr>
        </p:nvSpPr>
        <p:spPr>
          <a:xfrm>
            <a:off x="1447800" y="166818"/>
            <a:ext cx="6526826" cy="1420813"/>
          </a:xfrm>
        </p:spPr>
        <p:txBody>
          <a:bodyPr rIns="132080">
            <a:normAutofit/>
          </a:bodyPr>
          <a:lstStyle/>
          <a:p>
            <a:pPr indent="0" algn="ctr" eaLnBrk="1" hangingPunct="1"/>
            <a:r>
              <a:rPr lang="en-US" sz="4000" dirty="0">
                <a:latin typeface="Arial" panose="020B0604020202020204" pitchFamily="34" charset="0"/>
                <a:ea typeface="Open Sans" panose="020B0606030504020204" pitchFamily="34" charset="0"/>
                <a:cs typeface="Arial" panose="020B0604020202020204" pitchFamily="34" charset="0"/>
              </a:rPr>
              <a:t>Mental Health First Aid: </a:t>
            </a:r>
            <a:br>
              <a:rPr lang="en-US" sz="4000" dirty="0">
                <a:latin typeface="Arial" panose="020B0604020202020204" pitchFamily="34" charset="0"/>
                <a:ea typeface="Open Sans" panose="020B0606030504020204" pitchFamily="34" charset="0"/>
                <a:cs typeface="Arial" panose="020B0604020202020204" pitchFamily="34" charset="0"/>
              </a:rPr>
            </a:br>
            <a:r>
              <a:rPr lang="en-US" sz="3600" dirty="0">
                <a:latin typeface="Arial" panose="020B0604020202020204" pitchFamily="34" charset="0"/>
                <a:ea typeface="Open Sans Light" panose="020B0306030504020204" pitchFamily="34" charset="0"/>
                <a:cs typeface="Arial" panose="020B0604020202020204" pitchFamily="34" charset="0"/>
              </a:rPr>
              <a:t>The Action Plan</a:t>
            </a:r>
          </a:p>
        </p:txBody>
      </p:sp>
      <p:sp>
        <p:nvSpPr>
          <p:cNvPr id="11" name="Rectangle 9"/>
          <p:cNvSpPr>
            <a:spLocks noChangeArrowheads="1"/>
          </p:cNvSpPr>
          <p:nvPr/>
        </p:nvSpPr>
        <p:spPr bwMode="auto">
          <a:xfrm>
            <a:off x="1447800" y="1774320"/>
            <a:ext cx="7239000" cy="3733800"/>
          </a:xfrm>
          <a:prstGeom prst="rect">
            <a:avLst/>
          </a:prstGeom>
          <a:noFill/>
          <a:ln w="12700">
            <a:noFill/>
            <a:miter lim="800000"/>
            <a:headEnd/>
            <a:tailEnd/>
          </a:ln>
        </p:spPr>
        <p:txBody>
          <a:bodyPr lIns="50800" tIns="50800" rIns="132080" bIns="50800"/>
          <a:lstStyle/>
          <a:p>
            <a:pPr marL="496888" indent="-457200">
              <a:spcBef>
                <a:spcPts val="1200"/>
              </a:spcBef>
              <a:buClr>
                <a:srgbClr val="6A3091"/>
              </a:buClr>
              <a:buSzPct val="85000"/>
              <a:buFont typeface="Arial" pitchFamily="34" charset="0"/>
              <a:buChar char="•"/>
            </a:pPr>
            <a:r>
              <a:rPr lang="en-US" sz="2800" b="1" dirty="0">
                <a:solidFill>
                  <a:schemeClr val="tx1"/>
                </a:solidFill>
                <a:latin typeface="Arial" panose="020B0604020202020204" pitchFamily="34" charset="0"/>
                <a:cs typeface="Arial" panose="020B0604020202020204" pitchFamily="34" charset="0"/>
              </a:rPr>
              <a:t>A</a:t>
            </a:r>
            <a:r>
              <a:rPr lang="en-US" sz="2800" dirty="0">
                <a:solidFill>
                  <a:schemeClr val="tx1"/>
                </a:solidFill>
                <a:latin typeface="Arial" panose="020B0604020202020204" pitchFamily="34" charset="0"/>
                <a:cs typeface="Arial" panose="020B0604020202020204" pitchFamily="34" charset="0"/>
              </a:rPr>
              <a:t>ssess for risk of suicide or harm</a:t>
            </a:r>
          </a:p>
          <a:p>
            <a:pPr marL="496888" indent="-457200">
              <a:spcBef>
                <a:spcPts val="1200"/>
              </a:spcBef>
              <a:buClr>
                <a:srgbClr val="6A3091"/>
              </a:buClr>
              <a:buSzPct val="85000"/>
              <a:buFont typeface="Arial" pitchFamily="34" charset="0"/>
              <a:buChar char="•"/>
            </a:pPr>
            <a:r>
              <a:rPr lang="en-US" sz="2800" b="1" dirty="0">
                <a:solidFill>
                  <a:srgbClr val="6A3091"/>
                </a:solidFill>
                <a:latin typeface="Arial" panose="020B0604020202020204" pitchFamily="34" charset="0"/>
                <a:cs typeface="Arial" panose="020B0604020202020204" pitchFamily="34" charset="0"/>
              </a:rPr>
              <a:t>L</a:t>
            </a:r>
            <a:r>
              <a:rPr lang="en-US" sz="2800" dirty="0">
                <a:solidFill>
                  <a:srgbClr val="6A3091"/>
                </a:solidFill>
                <a:latin typeface="Arial" panose="020B0604020202020204" pitchFamily="34" charset="0"/>
                <a:cs typeface="Arial" panose="020B0604020202020204" pitchFamily="34" charset="0"/>
              </a:rPr>
              <a:t>isten nonjudgmentally</a:t>
            </a:r>
            <a:endParaRPr lang="en-US" sz="2800" b="1" dirty="0">
              <a:solidFill>
                <a:srgbClr val="6A3091"/>
              </a:solidFill>
              <a:latin typeface="Arial" panose="020B0604020202020204" pitchFamily="34" charset="0"/>
              <a:ea typeface="ヒラギノ角ゴ Pro W6" charset="-128"/>
              <a:cs typeface="Arial" panose="020B0604020202020204" pitchFamily="34" charset="0"/>
            </a:endParaRPr>
          </a:p>
          <a:p>
            <a:pPr marL="496888" indent="-457200">
              <a:spcBef>
                <a:spcPts val="1200"/>
              </a:spcBef>
              <a:buClr>
                <a:srgbClr val="6A3091"/>
              </a:buClr>
              <a:buSzPct val="85000"/>
              <a:buFont typeface="Arial" pitchFamily="34" charset="0"/>
              <a:buChar char="•"/>
            </a:pPr>
            <a:r>
              <a:rPr lang="en-US" sz="2800" b="1" dirty="0">
                <a:solidFill>
                  <a:schemeClr val="tx1"/>
                </a:solidFill>
                <a:latin typeface="Arial" panose="020B0604020202020204" pitchFamily="34" charset="0"/>
                <a:cs typeface="Arial" panose="020B0604020202020204" pitchFamily="34" charset="0"/>
              </a:rPr>
              <a:t>G</a:t>
            </a:r>
            <a:r>
              <a:rPr lang="en-US" sz="2800" dirty="0">
                <a:solidFill>
                  <a:schemeClr val="tx1"/>
                </a:solidFill>
                <a:latin typeface="Arial" panose="020B0604020202020204" pitchFamily="34" charset="0"/>
                <a:cs typeface="Arial" panose="020B0604020202020204" pitchFamily="34" charset="0"/>
              </a:rPr>
              <a:t>ive reassurance and information</a:t>
            </a:r>
          </a:p>
          <a:p>
            <a:pPr marL="496888" indent="-457200">
              <a:spcBef>
                <a:spcPts val="1200"/>
              </a:spcBef>
              <a:buClr>
                <a:srgbClr val="6A3091"/>
              </a:buClr>
              <a:buSzPct val="85000"/>
              <a:buFont typeface="Arial" pitchFamily="34" charset="0"/>
              <a:buChar char="•"/>
            </a:pPr>
            <a:r>
              <a:rPr lang="en-US" sz="2800" b="1" dirty="0">
                <a:solidFill>
                  <a:schemeClr val="tx1"/>
                </a:solidFill>
                <a:latin typeface="Arial" panose="020B0604020202020204" pitchFamily="34" charset="0"/>
                <a:cs typeface="Arial" panose="020B0604020202020204" pitchFamily="34" charset="0"/>
              </a:rPr>
              <a:t>E</a:t>
            </a:r>
            <a:r>
              <a:rPr lang="en-US" sz="2800" dirty="0">
                <a:solidFill>
                  <a:schemeClr val="tx1"/>
                </a:solidFill>
                <a:latin typeface="Arial" panose="020B0604020202020204" pitchFamily="34" charset="0"/>
                <a:cs typeface="Arial" panose="020B0604020202020204" pitchFamily="34" charset="0"/>
              </a:rPr>
              <a:t>ncourage appropriate professional help</a:t>
            </a:r>
          </a:p>
          <a:p>
            <a:pPr marL="496888" indent="-457200">
              <a:spcBef>
                <a:spcPts val="1200"/>
              </a:spcBef>
              <a:buClr>
                <a:srgbClr val="6A3091"/>
              </a:buClr>
              <a:buSzPct val="85000"/>
              <a:buFont typeface="Arial" pitchFamily="34" charset="0"/>
              <a:buChar char="•"/>
            </a:pPr>
            <a:r>
              <a:rPr lang="en-US" sz="2800" b="1" dirty="0">
                <a:solidFill>
                  <a:schemeClr val="tx1"/>
                </a:solidFill>
                <a:latin typeface="Arial" panose="020B0604020202020204" pitchFamily="34" charset="0"/>
                <a:cs typeface="Arial" panose="020B0604020202020204" pitchFamily="34" charset="0"/>
              </a:rPr>
              <a:t>E</a:t>
            </a:r>
            <a:r>
              <a:rPr lang="en-US" sz="2800" dirty="0">
                <a:solidFill>
                  <a:schemeClr val="tx1"/>
                </a:solidFill>
                <a:latin typeface="Arial" panose="020B0604020202020204" pitchFamily="34" charset="0"/>
                <a:cs typeface="Arial" panose="020B0604020202020204" pitchFamily="34" charset="0"/>
              </a:rPr>
              <a:t>ncourage self-help and other support   strategies</a:t>
            </a:r>
            <a:endParaRPr lang="en-US" sz="2800" b="1" dirty="0">
              <a:solidFill>
                <a:schemeClr val="tx1"/>
              </a:solidFill>
              <a:latin typeface="Arial" panose="020B0604020202020204" pitchFamily="34" charset="0"/>
              <a:ea typeface="ヒラギノ角ゴ Pro W6" charset="-128"/>
              <a:cs typeface="Arial" panose="020B0604020202020204" pitchFamily="34" charset="0"/>
            </a:endParaRPr>
          </a:p>
        </p:txBody>
      </p:sp>
    </p:spTree>
    <p:extLst>
      <p:ext uri="{BB962C8B-B14F-4D97-AF65-F5344CB8AC3E}">
        <p14:creationId xmlns:p14="http://schemas.microsoft.com/office/powerpoint/2010/main" val="346669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89686" cy="6858000"/>
          </a:xfrm>
          <a:prstGeom prst="rect">
            <a:avLst/>
          </a:prstGeom>
          <a:solidFill>
            <a:srgbClr val="8AC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AC75A"/>
              </a:solidFill>
            </a:endParaRPr>
          </a:p>
        </p:txBody>
      </p:sp>
      <p:sp>
        <p:nvSpPr>
          <p:cNvPr id="6" name="TextBox 5"/>
          <p:cNvSpPr txBox="1"/>
          <p:nvPr/>
        </p:nvSpPr>
        <p:spPr>
          <a:xfrm rot="5400000">
            <a:off x="-2696037" y="2966823"/>
            <a:ext cx="6246340" cy="646331"/>
          </a:xfrm>
          <a:prstGeom prst="rect">
            <a:avLst/>
          </a:prstGeom>
          <a:noFill/>
        </p:spPr>
        <p:txBody>
          <a:bodyPr wrap="square" rtlCol="0">
            <a:spAutoFit/>
          </a:bodyPr>
          <a:lstStyle/>
          <a:p>
            <a:r>
              <a:rPr lang="en-US" sz="3600" dirty="0">
                <a:solidFill>
                  <a:schemeClr val="bg1"/>
                </a:solidFill>
                <a:latin typeface="Arial" panose="020B0604020202020204" pitchFamily="34" charset="0"/>
                <a:ea typeface="Open Sans Light" panose="020B0306030504020204" pitchFamily="34" charset="0"/>
                <a:cs typeface="Arial" panose="020B0604020202020204" pitchFamily="34" charset="0"/>
              </a:rPr>
              <a:t>SESSION 2</a:t>
            </a:r>
          </a:p>
        </p:txBody>
      </p:sp>
      <p:cxnSp>
        <p:nvCxnSpPr>
          <p:cNvPr id="9" name="Straight Connector 8"/>
          <p:cNvCxnSpPr/>
          <p:nvPr/>
        </p:nvCxnSpPr>
        <p:spPr>
          <a:xfrm flipV="1">
            <a:off x="889686" y="6344508"/>
            <a:ext cx="8254314" cy="12359"/>
          </a:xfrm>
          <a:prstGeom prst="line">
            <a:avLst/>
          </a:prstGeom>
          <a:ln w="22225">
            <a:gradFill flip="none" rotWithShape="1">
              <a:gsLst>
                <a:gs pos="52000">
                  <a:srgbClr val="B3DB95"/>
                </a:gs>
                <a:gs pos="73000">
                  <a:srgbClr val="A8D686"/>
                </a:gs>
                <a:gs pos="100000">
                  <a:srgbClr val="D7BDE9"/>
                </a:gs>
                <a:gs pos="37000">
                  <a:srgbClr val="C9E6B4"/>
                </a:gs>
                <a:gs pos="20000">
                  <a:srgbClr val="E6F4DC"/>
                </a:gs>
                <a:gs pos="88498">
                  <a:srgbClr val="8AC75A"/>
                </a:gs>
                <a:gs pos="100000">
                  <a:srgbClr val="8AC75A"/>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10" name="Rectangle 2"/>
          <p:cNvSpPr>
            <a:spLocks noGrp="1" noChangeArrowheads="1"/>
          </p:cNvSpPr>
          <p:nvPr>
            <p:ph type="title"/>
          </p:nvPr>
        </p:nvSpPr>
        <p:spPr>
          <a:xfrm>
            <a:off x="3048000" y="166818"/>
            <a:ext cx="2771503" cy="671381"/>
          </a:xfrm>
        </p:spPr>
        <p:txBody>
          <a:bodyPr rIns="132080">
            <a:normAutofit/>
          </a:bodyPr>
          <a:lstStyle/>
          <a:p>
            <a:pPr algn="ctr"/>
            <a:r>
              <a:rPr lang="en-US" sz="2800" b="1" dirty="0">
                <a:latin typeface="Arial" panose="020B0604020202020204" pitchFamily="34" charset="0"/>
                <a:ea typeface="Open Sans" panose="020B0606030504020204" pitchFamily="34" charset="0"/>
                <a:cs typeface="Arial" panose="020B0604020202020204" pitchFamily="34" charset="0"/>
              </a:rPr>
              <a:t>SESSION 2</a:t>
            </a:r>
            <a:endParaRPr lang="en-US" sz="2800" dirty="0">
              <a:latin typeface="Arial" panose="020B0604020202020204" pitchFamily="34" charset="0"/>
              <a:ea typeface="Open Sans" panose="020B0606030504020204" pitchFamily="34" charset="0"/>
              <a:cs typeface="Arial" panose="020B0604020202020204" pitchFamily="34" charset="0"/>
            </a:endParaRPr>
          </a:p>
        </p:txBody>
      </p:sp>
      <p:sp>
        <p:nvSpPr>
          <p:cNvPr id="12" name="Rectangle 2"/>
          <p:cNvSpPr txBox="1">
            <a:spLocks noChangeArrowheads="1"/>
          </p:cNvSpPr>
          <p:nvPr/>
        </p:nvSpPr>
        <p:spPr>
          <a:xfrm>
            <a:off x="1047516" y="600303"/>
            <a:ext cx="7924800" cy="5791200"/>
          </a:xfrm>
          <a:prstGeom prst="rect">
            <a:avLst/>
          </a:prstGeom>
        </p:spPr>
        <p:txBody>
          <a:bodyPr vert="horz" lIns="91440" tIns="45720" rIns="13208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33425" lvl="1" indent="0">
              <a:spcBef>
                <a:spcPts val="0"/>
              </a:spcBef>
              <a:buFont typeface="Arial" panose="020B0604020202020204" pitchFamily="34" charset="0"/>
              <a:buNone/>
            </a:pPr>
            <a:endParaRPr lang="en-US" sz="2000" i="1" dirty="0"/>
          </a:p>
          <a:p>
            <a:pPr>
              <a:buClr>
                <a:srgbClr val="8AC75A"/>
              </a:buClr>
            </a:pPr>
            <a:r>
              <a:rPr lang="en-US" sz="8000" dirty="0">
                <a:latin typeface="Arial" panose="020B0604020202020204" pitchFamily="34" charset="0"/>
                <a:ea typeface="Open Sans" panose="020B0606030504020204" pitchFamily="34" charset="0"/>
                <a:cs typeface="Arial" panose="020B0604020202020204" pitchFamily="34" charset="0"/>
              </a:rPr>
              <a:t>Mental Health First Aid Action Plan for Depression and </a:t>
            </a:r>
            <a:r>
              <a:rPr lang="en-US" sz="8000" u="sng" dirty="0">
                <a:latin typeface="Arial" panose="020B0604020202020204" pitchFamily="34" charset="0"/>
                <a:ea typeface="Open Sans" panose="020B0606030504020204" pitchFamily="34" charset="0"/>
                <a:cs typeface="Arial" panose="020B0604020202020204" pitchFamily="34" charset="0"/>
              </a:rPr>
              <a:t>Anxiety</a:t>
            </a:r>
          </a:p>
          <a:p>
            <a:pPr marL="1133475" lvl="1" indent="-342900">
              <a:spcBef>
                <a:spcPts val="0"/>
              </a:spcBef>
              <a:buClr>
                <a:srgbClr val="8AC75A"/>
              </a:buClr>
              <a:buFont typeface="Courier New" panose="02070309020205020404" pitchFamily="49" charset="0"/>
              <a:buChar char="o"/>
            </a:pPr>
            <a:endParaRPr lang="en-US" sz="8000" i="1" dirty="0">
              <a:latin typeface="Arial" panose="020B0604020202020204" pitchFamily="34" charset="0"/>
              <a:ea typeface="Open Sans" panose="020B0606030504020204" pitchFamily="34" charset="0"/>
              <a:cs typeface="Arial" panose="020B0604020202020204" pitchFamily="34" charset="0"/>
            </a:endParaRPr>
          </a:p>
          <a:p>
            <a:pPr marL="676275" indent="-342900">
              <a:lnSpc>
                <a:spcPct val="110000"/>
              </a:lnSpc>
              <a:spcBef>
                <a:spcPts val="0"/>
              </a:spcBef>
              <a:buClr>
                <a:srgbClr val="8AC75A"/>
              </a:buClr>
              <a:buFont typeface="Courier New" panose="02070309020205020404" pitchFamily="49" charset="0"/>
              <a:buChar char="o"/>
            </a:pPr>
            <a:r>
              <a:rPr lang="en-US" sz="8000" i="1" dirty="0">
                <a:latin typeface="Arial" panose="020B0604020202020204" pitchFamily="34" charset="0"/>
                <a:ea typeface="Open Sans" panose="020B0606030504020204" pitchFamily="34" charset="0"/>
                <a:cs typeface="Arial" panose="020B0604020202020204" pitchFamily="34" charset="0"/>
              </a:rPr>
              <a:t>Panic Attacks</a:t>
            </a:r>
          </a:p>
          <a:p>
            <a:pPr marL="676275" indent="-342900">
              <a:lnSpc>
                <a:spcPct val="110000"/>
              </a:lnSpc>
              <a:spcBef>
                <a:spcPts val="0"/>
              </a:spcBef>
              <a:buClr>
                <a:srgbClr val="8AC75A"/>
              </a:buClr>
              <a:buFont typeface="Courier New" panose="02070309020205020404" pitchFamily="49" charset="0"/>
              <a:buChar char="o"/>
            </a:pPr>
            <a:r>
              <a:rPr lang="en-US" sz="8000" i="1" dirty="0">
                <a:latin typeface="Arial" panose="020B0604020202020204" pitchFamily="34" charset="0"/>
                <a:ea typeface="Open Sans" panose="020B0606030504020204" pitchFamily="34" charset="0"/>
                <a:cs typeface="Arial" panose="020B0604020202020204" pitchFamily="34" charset="0"/>
              </a:rPr>
              <a:t>Traumatic Events</a:t>
            </a:r>
          </a:p>
          <a:p>
            <a:pPr marL="676275" indent="-342900">
              <a:lnSpc>
                <a:spcPct val="110000"/>
              </a:lnSpc>
              <a:spcBef>
                <a:spcPts val="0"/>
              </a:spcBef>
              <a:buClr>
                <a:srgbClr val="8AC75A"/>
              </a:buClr>
              <a:buFont typeface="Courier New" panose="02070309020205020404" pitchFamily="49" charset="0"/>
              <a:buChar char="o"/>
            </a:pPr>
            <a:r>
              <a:rPr lang="en-US" sz="8000" i="1" dirty="0">
                <a:latin typeface="Arial" panose="020B0604020202020204" pitchFamily="34" charset="0"/>
                <a:ea typeface="Open Sans" panose="020B0606030504020204" pitchFamily="34" charset="0"/>
                <a:cs typeface="Arial" panose="020B0604020202020204" pitchFamily="34" charset="0"/>
              </a:rPr>
              <a:t>Anxiety Symptoms</a:t>
            </a:r>
            <a:br>
              <a:rPr lang="en-US" sz="8000" i="1" dirty="0">
                <a:latin typeface="Arial" panose="020B0604020202020204" pitchFamily="34" charset="0"/>
                <a:ea typeface="Open Sans" panose="020B0606030504020204" pitchFamily="34" charset="0"/>
                <a:cs typeface="Arial" panose="020B0604020202020204" pitchFamily="34" charset="0"/>
              </a:rPr>
            </a:br>
            <a:endParaRPr lang="en-US" sz="8000" dirty="0">
              <a:latin typeface="Arial" panose="020B0604020202020204" pitchFamily="34" charset="0"/>
              <a:ea typeface="Open Sans" panose="020B0606030504020204" pitchFamily="34" charset="0"/>
              <a:cs typeface="Arial" panose="020B0604020202020204" pitchFamily="34" charset="0"/>
            </a:endParaRPr>
          </a:p>
          <a:p>
            <a:pPr>
              <a:buClr>
                <a:srgbClr val="8AC75A"/>
              </a:buClr>
            </a:pPr>
            <a:r>
              <a:rPr lang="en-US" sz="8000" dirty="0">
                <a:latin typeface="Arial" panose="020B0604020202020204" pitchFamily="34" charset="0"/>
                <a:ea typeface="Open Sans" panose="020B0606030504020204" pitchFamily="34" charset="0"/>
                <a:cs typeface="Arial" panose="020B0604020202020204" pitchFamily="34" charset="0"/>
              </a:rPr>
              <a:t>Understanding Psychosis</a:t>
            </a:r>
          </a:p>
          <a:p>
            <a:pPr>
              <a:buClr>
                <a:srgbClr val="8AC75A"/>
              </a:buClr>
            </a:pPr>
            <a:r>
              <a:rPr lang="en-US" sz="8000" dirty="0">
                <a:latin typeface="Arial" panose="020B0604020202020204" pitchFamily="34" charset="0"/>
                <a:ea typeface="Open Sans" panose="020B0606030504020204" pitchFamily="34" charset="0"/>
                <a:cs typeface="Arial" panose="020B0604020202020204" pitchFamily="34" charset="0"/>
              </a:rPr>
              <a:t>Mental Health First Aid Action Plan</a:t>
            </a:r>
          </a:p>
          <a:p>
            <a:pPr marL="1019175" lvl="1">
              <a:spcBef>
                <a:spcPts val="0"/>
              </a:spcBef>
              <a:buClr>
                <a:srgbClr val="8AC75A"/>
              </a:buClr>
            </a:pPr>
            <a:endParaRPr lang="en-US" sz="8000" i="1" dirty="0">
              <a:latin typeface="Arial" panose="020B0604020202020204" pitchFamily="34" charset="0"/>
              <a:ea typeface="Open Sans" panose="020B0606030504020204" pitchFamily="34" charset="0"/>
              <a:cs typeface="Arial" panose="020B0604020202020204" pitchFamily="34" charset="0"/>
            </a:endParaRPr>
          </a:p>
          <a:p>
            <a:pPr marL="676275" indent="-342900">
              <a:lnSpc>
                <a:spcPct val="110000"/>
              </a:lnSpc>
              <a:spcBef>
                <a:spcPts val="0"/>
              </a:spcBef>
              <a:buClr>
                <a:srgbClr val="8AC75A"/>
              </a:buClr>
              <a:buFont typeface="Courier New" panose="02070309020205020404" pitchFamily="49" charset="0"/>
              <a:buChar char="o"/>
            </a:pPr>
            <a:r>
              <a:rPr lang="en-US" sz="8000" i="1" dirty="0">
                <a:latin typeface="Arial" panose="020B0604020202020204" pitchFamily="34" charset="0"/>
                <a:ea typeface="Open Sans" panose="020B0606030504020204" pitchFamily="34" charset="0"/>
                <a:cs typeface="Arial" panose="020B0604020202020204" pitchFamily="34" charset="0"/>
              </a:rPr>
              <a:t>Acute Psychosis</a:t>
            </a:r>
          </a:p>
          <a:p>
            <a:pPr marL="676275" indent="-342900">
              <a:lnSpc>
                <a:spcPct val="110000"/>
              </a:lnSpc>
              <a:spcBef>
                <a:spcPts val="0"/>
              </a:spcBef>
              <a:buClr>
                <a:srgbClr val="8AC75A"/>
              </a:buClr>
              <a:buFont typeface="Courier New" panose="02070309020205020404" pitchFamily="49" charset="0"/>
              <a:buChar char="o"/>
            </a:pPr>
            <a:r>
              <a:rPr lang="en-US" sz="8000" i="1" dirty="0">
                <a:latin typeface="Arial" panose="020B0604020202020204" pitchFamily="34" charset="0"/>
                <a:ea typeface="Open Sans" panose="020B0606030504020204" pitchFamily="34" charset="0"/>
                <a:cs typeface="Arial" panose="020B0604020202020204" pitchFamily="34" charset="0"/>
              </a:rPr>
              <a:t>Disruptive or Aggressive Behavior</a:t>
            </a:r>
          </a:p>
          <a:p>
            <a:pPr marL="790575" lvl="1" indent="0">
              <a:spcBef>
                <a:spcPts val="0"/>
              </a:spcBef>
              <a:buClr>
                <a:srgbClr val="8AC75A"/>
              </a:buClr>
              <a:buNone/>
            </a:pPr>
            <a:endParaRPr lang="en-US" sz="8000" i="1" dirty="0">
              <a:latin typeface="Arial" panose="020B0604020202020204" pitchFamily="34" charset="0"/>
              <a:ea typeface="Open Sans" panose="020B0606030504020204" pitchFamily="34" charset="0"/>
              <a:cs typeface="Arial" panose="020B0604020202020204" pitchFamily="34" charset="0"/>
            </a:endParaRPr>
          </a:p>
          <a:p>
            <a:pPr>
              <a:buClr>
                <a:srgbClr val="8AC75A"/>
              </a:buClr>
            </a:pPr>
            <a:r>
              <a:rPr lang="en-US" sz="8000" dirty="0">
                <a:latin typeface="Arial" panose="020B0604020202020204" pitchFamily="34" charset="0"/>
                <a:ea typeface="Open Sans" panose="020B0606030504020204" pitchFamily="34" charset="0"/>
                <a:cs typeface="Arial" panose="020B0604020202020204" pitchFamily="34" charset="0"/>
              </a:rPr>
              <a:t>Understanding Substance Use Disorders</a:t>
            </a:r>
          </a:p>
          <a:p>
            <a:pPr>
              <a:buClr>
                <a:srgbClr val="8AC75A"/>
              </a:buClr>
            </a:pPr>
            <a:r>
              <a:rPr lang="en-US" sz="8000" dirty="0">
                <a:latin typeface="Arial" panose="020B0604020202020204" pitchFamily="34" charset="0"/>
                <a:ea typeface="Open Sans" panose="020B0606030504020204" pitchFamily="34" charset="0"/>
                <a:cs typeface="Arial" panose="020B0604020202020204" pitchFamily="34" charset="0"/>
              </a:rPr>
              <a:t>Mental Health First Aid Action Plan</a:t>
            </a:r>
            <a:br>
              <a:rPr lang="en-US" sz="8000" dirty="0">
                <a:latin typeface="Arial" panose="020B0604020202020204" pitchFamily="34" charset="0"/>
                <a:ea typeface="Open Sans" panose="020B0606030504020204" pitchFamily="34" charset="0"/>
                <a:cs typeface="Arial" panose="020B0604020202020204" pitchFamily="34" charset="0"/>
              </a:rPr>
            </a:br>
            <a:endParaRPr lang="en-US" sz="8000" dirty="0">
              <a:latin typeface="Arial" panose="020B0604020202020204" pitchFamily="34" charset="0"/>
              <a:ea typeface="Open Sans" panose="020B0606030504020204" pitchFamily="34" charset="0"/>
              <a:cs typeface="Arial" panose="020B0604020202020204" pitchFamily="34" charset="0"/>
            </a:endParaRPr>
          </a:p>
          <a:p>
            <a:pPr marL="676275" indent="-342900">
              <a:lnSpc>
                <a:spcPct val="110000"/>
              </a:lnSpc>
              <a:spcBef>
                <a:spcPts val="0"/>
              </a:spcBef>
              <a:buClr>
                <a:srgbClr val="8AC75A"/>
              </a:buClr>
              <a:buFont typeface="Courier New" panose="02070309020205020404" pitchFamily="49" charset="0"/>
              <a:buChar char="o"/>
            </a:pPr>
            <a:r>
              <a:rPr lang="en-US" sz="8000" i="1" dirty="0">
                <a:latin typeface="Arial" panose="020B0604020202020204" pitchFamily="34" charset="0"/>
                <a:ea typeface="Open Sans" panose="020B0606030504020204" pitchFamily="34" charset="0"/>
                <a:cs typeface="Arial" panose="020B0604020202020204" pitchFamily="34" charset="0"/>
              </a:rPr>
              <a:t>Overdose</a:t>
            </a:r>
          </a:p>
          <a:p>
            <a:pPr marL="676275" indent="-342900">
              <a:lnSpc>
                <a:spcPct val="110000"/>
              </a:lnSpc>
              <a:spcBef>
                <a:spcPts val="0"/>
              </a:spcBef>
              <a:buClr>
                <a:srgbClr val="8AC75A"/>
              </a:buClr>
              <a:buFont typeface="Courier New" panose="02070309020205020404" pitchFamily="49" charset="0"/>
              <a:buChar char="o"/>
            </a:pPr>
            <a:r>
              <a:rPr lang="en-US" sz="8000" i="1" dirty="0">
                <a:latin typeface="Arial" panose="020B0604020202020204" pitchFamily="34" charset="0"/>
                <a:ea typeface="Open Sans" panose="020B0606030504020204" pitchFamily="34" charset="0"/>
                <a:cs typeface="Arial" panose="020B0604020202020204" pitchFamily="34" charset="0"/>
              </a:rPr>
              <a:t>Withdrawal</a:t>
            </a:r>
          </a:p>
          <a:p>
            <a:pPr marL="676275" indent="-342900">
              <a:lnSpc>
                <a:spcPct val="110000"/>
              </a:lnSpc>
              <a:spcBef>
                <a:spcPts val="0"/>
              </a:spcBef>
              <a:buClr>
                <a:srgbClr val="8AC75A"/>
              </a:buClr>
              <a:buFont typeface="Courier New" panose="02070309020205020404" pitchFamily="49" charset="0"/>
              <a:buChar char="o"/>
            </a:pPr>
            <a:r>
              <a:rPr lang="en-US" sz="8000" i="1" dirty="0">
                <a:latin typeface="Arial" panose="020B0604020202020204" pitchFamily="34" charset="0"/>
                <a:ea typeface="Open Sans" panose="020B0606030504020204" pitchFamily="34" charset="0"/>
                <a:cs typeface="Arial" panose="020B0604020202020204" pitchFamily="34" charset="0"/>
              </a:rPr>
              <a:t>Substance Use Disorders</a:t>
            </a:r>
            <a:br>
              <a:rPr lang="en-US" sz="8000" i="1" dirty="0">
                <a:latin typeface="Arial" panose="020B0604020202020204" pitchFamily="34" charset="0"/>
                <a:ea typeface="Open Sans" panose="020B0606030504020204" pitchFamily="34" charset="0"/>
                <a:cs typeface="Arial" panose="020B0604020202020204" pitchFamily="34" charset="0"/>
              </a:rPr>
            </a:br>
            <a:endParaRPr lang="en-US" sz="8000" i="1" dirty="0">
              <a:latin typeface="Arial" panose="020B0604020202020204" pitchFamily="34" charset="0"/>
              <a:ea typeface="Open Sans" panose="020B0606030504020204" pitchFamily="34" charset="0"/>
              <a:cs typeface="Arial" panose="020B0604020202020204" pitchFamily="34" charset="0"/>
            </a:endParaRPr>
          </a:p>
          <a:p>
            <a:pPr>
              <a:buClr>
                <a:srgbClr val="8AC75A"/>
              </a:buClr>
            </a:pPr>
            <a:r>
              <a:rPr lang="en-US" sz="8000" dirty="0">
                <a:latin typeface="Arial" panose="020B0604020202020204" pitchFamily="34" charset="0"/>
                <a:ea typeface="Open Sans" panose="020B0606030504020204" pitchFamily="34" charset="0"/>
                <a:cs typeface="Arial" panose="020B0604020202020204" pitchFamily="34" charset="0"/>
              </a:rPr>
              <a:t>Using your Mental Health First Aid Training</a:t>
            </a:r>
            <a:endParaRPr lang="en-US" sz="8000" i="1" dirty="0">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33273239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6309" y="192313"/>
            <a:ext cx="8610600" cy="7725192"/>
          </a:xfrm>
          <a:prstGeom prst="rect">
            <a:avLst/>
          </a:prstGeom>
          <a:noFill/>
        </p:spPr>
        <p:txBody>
          <a:bodyPr wrap="square" rtlCol="0">
            <a:spAutoFit/>
          </a:bodyPr>
          <a:lstStyle/>
          <a:p>
            <a:r>
              <a:rPr lang="en-US" sz="2400" u="sng" dirty="0" smtClean="0">
                <a:latin typeface="Calibri" panose="020F0502020204030204" pitchFamily="34" charset="0"/>
                <a:cs typeface="Calibri" panose="020F0502020204030204" pitchFamily="34" charset="0"/>
              </a:rPr>
              <a:t>Mental Health USA Offers:</a:t>
            </a:r>
          </a:p>
          <a:p>
            <a:endParaRPr lang="en-US" sz="2800" dirty="0" smtClean="0">
              <a:latin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US" sz="2400" b="1" u="sng" dirty="0" smtClean="0">
                <a:latin typeface="Calibri" panose="020F0502020204030204" pitchFamily="34" charset="0"/>
                <a:cs typeface="Calibri" panose="020F0502020204030204" pitchFamily="34" charset="0"/>
              </a:rPr>
              <a:t>Mental Health First  Aid Training </a:t>
            </a:r>
          </a:p>
          <a:p>
            <a:pPr marL="457200" indent="-457200">
              <a:buFont typeface="Wingdings" panose="05000000000000000000" pitchFamily="2" charset="2"/>
              <a:buChar char="§"/>
            </a:pPr>
            <a:r>
              <a:rPr lang="en-US" sz="2000" dirty="0" smtClean="0">
                <a:latin typeface="Calibri" panose="020F0502020204030204" pitchFamily="34" charset="0"/>
                <a:cs typeface="Calibri" panose="020F0502020204030204" pitchFamily="34" charset="0"/>
              </a:rPr>
              <a:t>Public Safety Officials/Law Enforcement</a:t>
            </a:r>
          </a:p>
          <a:p>
            <a:pPr marL="457200" indent="-457200">
              <a:buFont typeface="Wingdings" panose="05000000000000000000" pitchFamily="2" charset="2"/>
              <a:buChar char="§"/>
            </a:pPr>
            <a:r>
              <a:rPr lang="en-US" sz="2000" dirty="0" smtClean="0">
                <a:latin typeface="Calibri" panose="020F0502020204030204" pitchFamily="34" charset="0"/>
                <a:cs typeface="Calibri" panose="020F0502020204030204" pitchFamily="34" charset="0"/>
              </a:rPr>
              <a:t>Fire/EMS</a:t>
            </a:r>
          </a:p>
          <a:p>
            <a:pPr marL="457200" indent="-457200">
              <a:buFont typeface="Wingdings" panose="05000000000000000000" pitchFamily="2" charset="2"/>
              <a:buChar char="§"/>
            </a:pPr>
            <a:r>
              <a:rPr lang="en-US" sz="2000" dirty="0" smtClean="0">
                <a:latin typeface="Calibri" panose="020F0502020204030204" pitchFamily="34" charset="0"/>
                <a:cs typeface="Calibri" panose="020F0502020204030204" pitchFamily="34" charset="0"/>
              </a:rPr>
              <a:t>Adults 18+</a:t>
            </a:r>
          </a:p>
          <a:p>
            <a:pPr marL="457200" indent="-457200">
              <a:buFont typeface="Wingdings" panose="05000000000000000000" pitchFamily="2" charset="2"/>
              <a:buChar char="§"/>
            </a:pPr>
            <a:r>
              <a:rPr lang="en-US" sz="2000" dirty="0" smtClean="0">
                <a:latin typeface="Calibri" panose="020F0502020204030204" pitchFamily="34" charset="0"/>
                <a:cs typeface="Calibri" panose="020F0502020204030204" pitchFamily="34" charset="0"/>
              </a:rPr>
              <a:t>Veterans</a:t>
            </a:r>
          </a:p>
          <a:p>
            <a:pPr marL="457200" indent="-457200">
              <a:buFont typeface="Wingdings" panose="05000000000000000000" pitchFamily="2" charset="2"/>
              <a:buChar char="§"/>
            </a:pPr>
            <a:r>
              <a:rPr lang="en-US" sz="2000" dirty="0" smtClean="0">
                <a:latin typeface="Calibri" panose="020F0502020204030204" pitchFamily="34" charset="0"/>
                <a:cs typeface="Calibri" panose="020F0502020204030204" pitchFamily="34" charset="0"/>
              </a:rPr>
              <a:t>Higher Education</a:t>
            </a:r>
          </a:p>
          <a:p>
            <a:pPr marL="457200" indent="-457200">
              <a:buFont typeface="Wingdings" panose="05000000000000000000" pitchFamily="2" charset="2"/>
              <a:buChar char="§"/>
            </a:pPr>
            <a:r>
              <a:rPr lang="en-US" sz="2000" dirty="0" smtClean="0">
                <a:latin typeface="Calibri" panose="020F0502020204030204" pitchFamily="34" charset="0"/>
                <a:cs typeface="Calibri" panose="020F0502020204030204" pitchFamily="34" charset="0"/>
              </a:rPr>
              <a:t>Youth </a:t>
            </a:r>
          </a:p>
          <a:p>
            <a:endParaRPr lang="en-US" sz="2800" dirty="0" smtClean="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US" sz="2400" dirty="0" smtClean="0">
                <a:latin typeface="Calibri" panose="020F0502020204030204" pitchFamily="34" charset="0"/>
                <a:cs typeface="Calibri" panose="020F0502020204030204" pitchFamily="34" charset="0"/>
              </a:rPr>
              <a:t>Crisis Response Training</a:t>
            </a:r>
          </a:p>
          <a:p>
            <a:pPr marL="342900" indent="-342900">
              <a:buFont typeface="Wingdings" panose="05000000000000000000" pitchFamily="2" charset="2"/>
              <a:buChar char="Ø"/>
            </a:pPr>
            <a:r>
              <a:rPr lang="en-US" sz="2400" dirty="0" smtClean="0">
                <a:latin typeface="Calibri" panose="020F0502020204030204" pitchFamily="34" charset="0"/>
                <a:cs typeface="Calibri" panose="020F0502020204030204" pitchFamily="34" charset="0"/>
              </a:rPr>
              <a:t>Biblical Support Group Leader Training</a:t>
            </a:r>
          </a:p>
          <a:p>
            <a:pPr marL="342900" indent="-342900">
              <a:buFont typeface="Wingdings" panose="05000000000000000000" pitchFamily="2" charset="2"/>
              <a:buChar char="Ø"/>
            </a:pPr>
            <a:r>
              <a:rPr lang="en-US" sz="2400" dirty="0" smtClean="0">
                <a:latin typeface="Calibri" panose="020F0502020204030204" pitchFamily="34" charset="0"/>
                <a:cs typeface="Calibri" panose="020F0502020204030204" pitchFamily="34" charset="0"/>
              </a:rPr>
              <a:t>Internships</a:t>
            </a:r>
          </a:p>
          <a:p>
            <a:pPr marL="342900" indent="-342900">
              <a:buFont typeface="Wingdings" panose="05000000000000000000" pitchFamily="2" charset="2"/>
              <a:buChar char="Ø"/>
            </a:pPr>
            <a:r>
              <a:rPr lang="en-US" sz="2400" dirty="0" smtClean="0">
                <a:latin typeface="Calibri" panose="020F0502020204030204" pitchFamily="34" charset="0"/>
                <a:cs typeface="Calibri" panose="020F0502020204030204" pitchFamily="34" charset="0"/>
              </a:rPr>
              <a:t>Discipleship Training School - coming soon! (www.restorationmin.com</a:t>
            </a:r>
            <a:r>
              <a:rPr lang="en-US" sz="2800" dirty="0" smtClean="0">
                <a:latin typeface="Calibri" panose="020F0502020204030204" pitchFamily="34" charset="0"/>
                <a:cs typeface="Calibri" panose="020F0502020204030204" pitchFamily="34" charset="0"/>
              </a:rPr>
              <a:t>)</a:t>
            </a:r>
          </a:p>
          <a:p>
            <a:endParaRPr lang="en-US" sz="28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To request a training in your area contact:</a:t>
            </a:r>
          </a:p>
          <a:p>
            <a:r>
              <a:rPr lang="en-US" sz="2400" dirty="0" smtClean="0">
                <a:latin typeface="Calibri" panose="020F0502020204030204" pitchFamily="34" charset="0"/>
                <a:cs typeface="Calibri" panose="020F0502020204030204" pitchFamily="34" charset="0"/>
              </a:rPr>
              <a:t>Chaplain Valerie Saviano @</a:t>
            </a:r>
          </a:p>
          <a:p>
            <a:r>
              <a:rPr lang="en-US" sz="2400" dirty="0" smtClean="0">
                <a:latin typeface="Calibri" panose="020F0502020204030204" pitchFamily="34" charset="0"/>
                <a:cs typeface="Calibri" panose="020F0502020204030204" pitchFamily="34" charset="0"/>
              </a:rPr>
              <a:t>Email: </a:t>
            </a:r>
            <a:r>
              <a:rPr lang="en-US" sz="2400" dirty="0" smtClean="0">
                <a:latin typeface="Calibri" panose="020F0502020204030204" pitchFamily="34" charset="0"/>
                <a:cs typeface="Calibri" panose="020F0502020204030204" pitchFamily="34" charset="0"/>
                <a:hlinkClick r:id="rId2"/>
              </a:rPr>
              <a:t>valeries@MentalHealthUSA.org</a:t>
            </a:r>
            <a:endParaRPr lang="en-US" sz="24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Website: </a:t>
            </a:r>
            <a:r>
              <a:rPr lang="en-US" sz="2400" dirty="0" smtClean="0">
                <a:latin typeface="Calibri" panose="020F0502020204030204" pitchFamily="34" charset="0"/>
                <a:cs typeface="Calibri" panose="020F0502020204030204" pitchFamily="34" charset="0"/>
                <a:hlinkClick r:id="rId3"/>
              </a:rPr>
              <a:t>www.MentalHealthUSA.org</a:t>
            </a:r>
            <a:endParaRPr lang="en-US" sz="2400" dirty="0" smtClean="0">
              <a:latin typeface="Calibri" panose="020F0502020204030204" pitchFamily="34" charset="0"/>
              <a:cs typeface="Calibri" panose="020F0502020204030204" pitchFamily="34" charset="0"/>
            </a:endParaRPr>
          </a:p>
          <a:p>
            <a:r>
              <a:rPr lang="en-US" sz="2400" dirty="0" err="1" smtClean="0">
                <a:latin typeface="Calibri" panose="020F0502020204030204" pitchFamily="34" charset="0"/>
                <a:cs typeface="Calibri" panose="020F0502020204030204" pitchFamily="34" charset="0"/>
              </a:rPr>
              <a:t>Ph</a:t>
            </a:r>
            <a:r>
              <a:rPr lang="en-US" sz="2400" dirty="0" smtClean="0">
                <a:latin typeface="Calibri" panose="020F0502020204030204" pitchFamily="34" charset="0"/>
                <a:cs typeface="Calibri" panose="020F0502020204030204" pitchFamily="34" charset="0"/>
              </a:rPr>
              <a:t>: 815-670-4173</a:t>
            </a:r>
            <a:endParaRPr lang="en-US" sz="24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17207"/>
            <a:ext cx="2057399" cy="2057399"/>
          </a:xfrm>
          <a:prstGeom prst="rect">
            <a:avLst/>
          </a:prstGeom>
        </p:spPr>
      </p:pic>
    </p:spTree>
    <p:extLst>
      <p:ext uri="{BB962C8B-B14F-4D97-AF65-F5344CB8AC3E}">
        <p14:creationId xmlns:p14="http://schemas.microsoft.com/office/powerpoint/2010/main" val="12910816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7611" y="2133600"/>
            <a:ext cx="8001000" cy="3754874"/>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To request a training in your area contact</a:t>
            </a:r>
            <a:r>
              <a:rPr lang="en-US" sz="3200" dirty="0" smtClean="0">
                <a:latin typeface="Calibri" panose="020F0502020204030204" pitchFamily="34" charset="0"/>
                <a:cs typeface="Calibri" panose="020F0502020204030204" pitchFamily="34" charset="0"/>
              </a:rPr>
              <a:t>:</a:t>
            </a:r>
          </a:p>
          <a:p>
            <a:endParaRPr lang="en-US" sz="28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Chaplain Valerie Saviano </a:t>
            </a:r>
            <a:r>
              <a:rPr lang="en-US" sz="3200" dirty="0" smtClean="0">
                <a:latin typeface="Calibri" panose="020F0502020204030204" pitchFamily="34" charset="0"/>
                <a:cs typeface="Calibri" panose="020F0502020204030204" pitchFamily="34" charset="0"/>
              </a:rPr>
              <a:t>@</a:t>
            </a:r>
          </a:p>
          <a:p>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Email: </a:t>
            </a:r>
            <a:r>
              <a:rPr lang="en-US" sz="3200" dirty="0">
                <a:latin typeface="Calibri" panose="020F0502020204030204" pitchFamily="34" charset="0"/>
                <a:cs typeface="Calibri" panose="020F0502020204030204" pitchFamily="34" charset="0"/>
                <a:hlinkClick r:id="rId2"/>
              </a:rPr>
              <a:t>valeries@MentalHealthUSA.org</a:t>
            </a:r>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Website: </a:t>
            </a:r>
            <a:r>
              <a:rPr lang="en-US" sz="3200" dirty="0">
                <a:latin typeface="Calibri" panose="020F0502020204030204" pitchFamily="34" charset="0"/>
                <a:cs typeface="Calibri" panose="020F0502020204030204" pitchFamily="34" charset="0"/>
                <a:hlinkClick r:id="rId3"/>
              </a:rPr>
              <a:t>www.MentalHealthUSA.org</a:t>
            </a:r>
            <a:endParaRPr lang="en-US" sz="3200" dirty="0">
              <a:latin typeface="Calibri" panose="020F0502020204030204" pitchFamily="34" charset="0"/>
              <a:cs typeface="Calibri" panose="020F0502020204030204" pitchFamily="34" charset="0"/>
            </a:endParaRPr>
          </a:p>
          <a:p>
            <a:r>
              <a:rPr lang="en-US" sz="3200" dirty="0" err="1">
                <a:latin typeface="Calibri" panose="020F0502020204030204" pitchFamily="34" charset="0"/>
                <a:cs typeface="Calibri" panose="020F0502020204030204" pitchFamily="34" charset="0"/>
              </a:rPr>
              <a:t>Ph</a:t>
            </a:r>
            <a:r>
              <a:rPr lang="en-US" sz="3200" dirty="0">
                <a:latin typeface="Calibri" panose="020F0502020204030204" pitchFamily="34" charset="0"/>
                <a:cs typeface="Calibri" panose="020F0502020204030204" pitchFamily="34" charset="0"/>
              </a:rPr>
              <a:t>: 815-670-4173</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00" y="0"/>
            <a:ext cx="2133600" cy="2133600"/>
          </a:xfrm>
          <a:prstGeom prst="rect">
            <a:avLst/>
          </a:prstGeom>
        </p:spPr>
      </p:pic>
    </p:spTree>
    <p:extLst>
      <p:ext uri="{BB962C8B-B14F-4D97-AF65-F5344CB8AC3E}">
        <p14:creationId xmlns:p14="http://schemas.microsoft.com/office/powerpoint/2010/main" val="3956609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066800"/>
            <a:ext cx="8534400" cy="4462760"/>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Many people have </a:t>
            </a:r>
            <a:r>
              <a:rPr lang="en-US" sz="3600" b="1" dirty="0">
                <a:latin typeface="Arial" panose="020B0604020202020204" pitchFamily="34" charset="0"/>
                <a:cs typeface="Arial" panose="020B0604020202020204" pitchFamily="34" charset="0"/>
              </a:rPr>
              <a:t>mental health concerns</a:t>
            </a:r>
            <a:r>
              <a:rPr lang="en-US" sz="3600" dirty="0">
                <a:latin typeface="Arial" panose="020B0604020202020204" pitchFamily="34" charset="0"/>
                <a:cs typeface="Arial" panose="020B0604020202020204" pitchFamily="34" charset="0"/>
              </a:rPr>
              <a:t> from time to time. But a mental health concern becomes a mental illness when </a:t>
            </a:r>
            <a:r>
              <a:rPr lang="en-US" sz="3600" u="sng" dirty="0">
                <a:latin typeface="Arial" panose="020B0604020202020204" pitchFamily="34" charset="0"/>
                <a:cs typeface="Arial" panose="020B0604020202020204" pitchFamily="34" charset="0"/>
              </a:rPr>
              <a:t>ongoing signs </a:t>
            </a:r>
            <a:r>
              <a:rPr lang="en-US" sz="3600" dirty="0">
                <a:latin typeface="Arial" panose="020B0604020202020204" pitchFamily="34" charset="0"/>
                <a:cs typeface="Arial" panose="020B0604020202020204" pitchFamily="34" charset="0"/>
              </a:rPr>
              <a:t>and </a:t>
            </a:r>
            <a:r>
              <a:rPr lang="en-US" sz="3600" u="sng" dirty="0">
                <a:latin typeface="Arial" panose="020B0604020202020204" pitchFamily="34" charset="0"/>
                <a:cs typeface="Arial" panose="020B0604020202020204" pitchFamily="34" charset="0"/>
              </a:rPr>
              <a:t>symptoms</a:t>
            </a:r>
            <a:r>
              <a:rPr lang="en-US" sz="3600" dirty="0">
                <a:latin typeface="Arial" panose="020B0604020202020204" pitchFamily="34" charset="0"/>
                <a:cs typeface="Arial" panose="020B0604020202020204" pitchFamily="34" charset="0"/>
              </a:rPr>
              <a:t> cause </a:t>
            </a:r>
            <a:r>
              <a:rPr lang="en-US" sz="3600" u="sng" dirty="0">
                <a:latin typeface="Arial" panose="020B0604020202020204" pitchFamily="34" charset="0"/>
                <a:cs typeface="Arial" panose="020B0604020202020204" pitchFamily="34" charset="0"/>
              </a:rPr>
              <a:t>frequent stress</a:t>
            </a:r>
            <a:r>
              <a:rPr lang="en-US" sz="3600" dirty="0">
                <a:latin typeface="Arial" panose="020B0604020202020204" pitchFamily="34" charset="0"/>
                <a:cs typeface="Arial" panose="020B0604020202020204" pitchFamily="34" charset="0"/>
              </a:rPr>
              <a:t> and </a:t>
            </a:r>
            <a:r>
              <a:rPr lang="en-US" sz="3600" u="sng" dirty="0">
                <a:latin typeface="Arial" panose="020B0604020202020204" pitchFamily="34" charset="0"/>
                <a:cs typeface="Arial" panose="020B0604020202020204" pitchFamily="34" charset="0"/>
              </a:rPr>
              <a:t>affect your ability to function.</a:t>
            </a:r>
            <a:r>
              <a:rPr lang="en-US" sz="3600" dirty="0">
                <a:latin typeface="Arial" panose="020B0604020202020204" pitchFamily="34" charset="0"/>
                <a:cs typeface="Arial" panose="020B0604020202020204" pitchFamily="34" charset="0"/>
              </a:rPr>
              <a:t> </a:t>
            </a:r>
            <a:endParaRPr lang="en-US" sz="3600" dirty="0" smtClean="0">
              <a:latin typeface="Arial" panose="020B0604020202020204" pitchFamily="34" charset="0"/>
              <a:cs typeface="Arial" panose="020B0604020202020204" pitchFamily="34" charset="0"/>
            </a:endParaRPr>
          </a:p>
          <a:p>
            <a:endParaRPr lang="en-US" sz="3600"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(Mayo Clinic)</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4878569"/>
      </p:ext>
    </p:extLst>
  </p:cSld>
  <p:clrMapOvr>
    <a:masterClrMapping/>
  </p:clrMapOvr>
  <mc:AlternateContent xmlns:mc="http://schemas.openxmlformats.org/markup-compatibility/2006" xmlns:p14="http://schemas.microsoft.com/office/powerpoint/2010/main">
    <mc:Choice Requires="p14">
      <p:transition spd="slow" p14:dur="2000" advTm="13924"/>
    </mc:Choice>
    <mc:Fallback xmlns="">
      <p:transition spd="slow" advTm="13924"/>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2618" y="457200"/>
            <a:ext cx="8077200" cy="5262979"/>
          </a:xfrm>
          <a:prstGeom prst="rect">
            <a:avLst/>
          </a:prstGeom>
          <a:noFill/>
        </p:spPr>
        <p:txBody>
          <a:bodyPr wrap="square" rtlCol="0">
            <a:spAutoFit/>
          </a:bodyPr>
          <a:lstStyle/>
          <a:p>
            <a:r>
              <a:rPr lang="en-US" sz="2800" b="1" dirty="0" smtClean="0">
                <a:latin typeface="Calibri" panose="020F0502020204030204" pitchFamily="34" charset="0"/>
                <a:cs typeface="Calibri" panose="020F0502020204030204" pitchFamily="34" charset="0"/>
              </a:rPr>
              <a:t>Support our mission!</a:t>
            </a:r>
          </a:p>
          <a:p>
            <a:endParaRPr lang="en-US" sz="2800" dirty="0">
              <a:latin typeface="Calibri" panose="020F0502020204030204" pitchFamily="34" charset="0"/>
              <a:cs typeface="Calibri" panose="020F0502020204030204" pitchFamily="34" charset="0"/>
            </a:endParaRPr>
          </a:p>
          <a:p>
            <a:r>
              <a:rPr lang="en-US" sz="2800" dirty="0" smtClean="0">
                <a:latin typeface="Calibri" panose="020F0502020204030204" pitchFamily="34" charset="0"/>
                <a:cs typeface="Calibri" panose="020F0502020204030204" pitchFamily="34" charset="0"/>
              </a:rPr>
              <a:t>Mental Health USA is a 501 c(3) nonprofit organization with a vision of nationwide transformation.</a:t>
            </a:r>
          </a:p>
          <a:p>
            <a:endParaRPr lang="en-US" sz="2800" dirty="0">
              <a:latin typeface="Calibri" panose="020F0502020204030204" pitchFamily="34" charset="0"/>
              <a:cs typeface="Calibri" panose="020F0502020204030204" pitchFamily="34" charset="0"/>
            </a:endParaRPr>
          </a:p>
          <a:p>
            <a:r>
              <a:rPr lang="en-US" sz="2800" dirty="0" smtClean="0">
                <a:latin typeface="Calibri" panose="020F0502020204030204" pitchFamily="34" charset="0"/>
                <a:cs typeface="Calibri" panose="020F0502020204030204" pitchFamily="34" charset="0"/>
              </a:rPr>
              <a:t>We are supported by individuals who believe in our mission.  To make a tax deductible donation please visit our website at </a:t>
            </a:r>
            <a:r>
              <a:rPr lang="en-US" sz="2800" dirty="0" smtClean="0">
                <a:latin typeface="Calibri" panose="020F0502020204030204" pitchFamily="34" charset="0"/>
                <a:cs typeface="Calibri" panose="020F0502020204030204" pitchFamily="34" charset="0"/>
                <a:hlinkClick r:id="rId2"/>
              </a:rPr>
              <a:t>www.MentalHealthUSA.org</a:t>
            </a:r>
            <a:r>
              <a:rPr lang="en-US" sz="2800" dirty="0" smtClean="0">
                <a:latin typeface="Calibri" panose="020F0502020204030204" pitchFamily="34" charset="0"/>
                <a:cs typeface="Calibri" panose="020F0502020204030204" pitchFamily="34" charset="0"/>
              </a:rPr>
              <a:t> or mail check to:</a:t>
            </a:r>
          </a:p>
          <a:p>
            <a:r>
              <a:rPr lang="en-US" sz="2800" dirty="0" smtClean="0">
                <a:latin typeface="Calibri" panose="020F0502020204030204" pitchFamily="34" charset="0"/>
                <a:cs typeface="Calibri" panose="020F0502020204030204" pitchFamily="34" charset="0"/>
              </a:rPr>
              <a:t>Mental Health USA</a:t>
            </a:r>
          </a:p>
          <a:p>
            <a:r>
              <a:rPr lang="en-US" sz="2800" dirty="0" smtClean="0">
                <a:latin typeface="Calibri" panose="020F0502020204030204" pitchFamily="34" charset="0"/>
                <a:cs typeface="Calibri" panose="020F0502020204030204" pitchFamily="34" charset="0"/>
              </a:rPr>
              <a:t>7899 Grant Creek RD NW</a:t>
            </a:r>
          </a:p>
          <a:p>
            <a:r>
              <a:rPr lang="en-US" sz="2800" dirty="0" smtClean="0">
                <a:latin typeface="Calibri" panose="020F0502020204030204" pitchFamily="34" charset="0"/>
                <a:cs typeface="Calibri" panose="020F0502020204030204" pitchFamily="34" charset="0"/>
              </a:rPr>
              <a:t>Bemidji, MN 56601</a:t>
            </a:r>
            <a:endParaRPr lang="en-US" sz="28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0"/>
            <a:ext cx="1371600" cy="1371600"/>
          </a:xfrm>
          <a:prstGeom prst="rect">
            <a:avLst/>
          </a:prstGeom>
        </p:spPr>
      </p:pic>
      <p:sp>
        <p:nvSpPr>
          <p:cNvPr id="4" name="TextBox 3"/>
          <p:cNvSpPr txBox="1"/>
          <p:nvPr/>
        </p:nvSpPr>
        <p:spPr>
          <a:xfrm>
            <a:off x="3124200" y="6211669"/>
            <a:ext cx="2314736" cy="646331"/>
          </a:xfrm>
          <a:prstGeom prst="rect">
            <a:avLst/>
          </a:prstGeom>
          <a:noFill/>
        </p:spPr>
        <p:txBody>
          <a:bodyPr wrap="none" rtlCol="0">
            <a:spAutoFit/>
          </a:bodyPr>
          <a:lstStyle/>
          <a:p>
            <a:r>
              <a:rPr lang="en-US" sz="3600" b="1" dirty="0" smtClean="0">
                <a:solidFill>
                  <a:schemeClr val="bg1"/>
                </a:solidFill>
                <a:latin typeface="Calibri" panose="020F0502020204030204" pitchFamily="34" charset="0"/>
                <a:cs typeface="Calibri" panose="020F0502020204030204" pitchFamily="34" charset="0"/>
              </a:rPr>
              <a:t>Thank You!</a:t>
            </a:r>
            <a:endParaRPr lang="en-US"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32763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0661" y="2895600"/>
            <a:ext cx="7696200" cy="1477328"/>
          </a:xfrm>
          <a:prstGeom prst="rect">
            <a:avLst/>
          </a:prstGeom>
          <a:noFill/>
        </p:spPr>
        <p:txBody>
          <a:bodyPr wrap="square" rtlCol="0">
            <a:spAutoFit/>
          </a:bodyPr>
          <a:lstStyle/>
          <a:p>
            <a:pPr algn="ctr"/>
            <a:r>
              <a:rPr lang="en-US" sz="2400" u="sng" dirty="0">
                <a:latin typeface="Calibri" panose="020F0502020204030204" pitchFamily="34" charset="0"/>
                <a:cs typeface="Calibri" panose="020F0502020204030204" pitchFamily="34" charset="0"/>
              </a:rPr>
              <a:t>Our Mission</a:t>
            </a:r>
            <a:r>
              <a:rPr lang="en-US" sz="2400" dirty="0">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rPr>
              <a:t>Creating </a:t>
            </a:r>
            <a:r>
              <a:rPr lang="en-US" sz="2400" dirty="0">
                <a:latin typeface="Calibri" panose="020F0502020204030204" pitchFamily="34" charset="0"/>
                <a:cs typeface="Calibri" panose="020F0502020204030204" pitchFamily="34" charset="0"/>
              </a:rPr>
              <a:t>caring, supportive communities for individuals living with mental health difficulties and their families.</a:t>
            </a:r>
          </a:p>
          <a:p>
            <a:endParaRPr lang="en-US" dirty="0"/>
          </a:p>
        </p:txBody>
      </p:sp>
      <p:sp>
        <p:nvSpPr>
          <p:cNvPr id="3" name="TextBox 2"/>
          <p:cNvSpPr txBox="1"/>
          <p:nvPr/>
        </p:nvSpPr>
        <p:spPr>
          <a:xfrm>
            <a:off x="685800" y="4650657"/>
            <a:ext cx="7696200" cy="830997"/>
          </a:xfrm>
          <a:prstGeom prst="rect">
            <a:avLst/>
          </a:prstGeom>
          <a:noFill/>
        </p:spPr>
        <p:txBody>
          <a:bodyPr wrap="square" rtlCol="0">
            <a:spAutoFit/>
          </a:bodyPr>
          <a:lstStyle/>
          <a:p>
            <a:pPr algn="ctr"/>
            <a:r>
              <a:rPr lang="en-US" sz="2400" u="sng" dirty="0" smtClean="0">
                <a:latin typeface="Calibri" panose="020F0502020204030204" pitchFamily="34" charset="0"/>
                <a:cs typeface="Calibri" panose="020F0502020204030204" pitchFamily="34" charset="0"/>
              </a:rPr>
              <a:t>Our Vision</a:t>
            </a:r>
            <a:r>
              <a:rPr lang="en-US" sz="2400" dirty="0" smtClean="0">
                <a:latin typeface="Calibri" panose="020F0502020204030204" pitchFamily="34" charset="0"/>
                <a:cs typeface="Calibri" panose="020F0502020204030204" pitchFamily="34" charset="0"/>
              </a:rPr>
              <a:t>:  Transformation of the Traditional Approach and Treatment of Mental Illness.</a:t>
            </a:r>
            <a:endParaRPr lang="en-US" sz="24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1686" y="61450"/>
            <a:ext cx="2834150" cy="2834150"/>
          </a:xfrm>
          <a:prstGeom prst="rect">
            <a:avLst/>
          </a:prstGeom>
        </p:spPr>
      </p:pic>
      <p:sp>
        <p:nvSpPr>
          <p:cNvPr id="5" name="TextBox 4"/>
          <p:cNvSpPr txBox="1"/>
          <p:nvPr/>
        </p:nvSpPr>
        <p:spPr>
          <a:xfrm>
            <a:off x="2592798" y="6377122"/>
            <a:ext cx="3751925" cy="461665"/>
          </a:xfrm>
          <a:prstGeom prst="rect">
            <a:avLst/>
          </a:prstGeom>
          <a:noFill/>
        </p:spPr>
        <p:txBody>
          <a:bodyPr wrap="none" rtlCol="0">
            <a:spAutoFit/>
          </a:bodyPr>
          <a:lstStyle/>
          <a:p>
            <a:r>
              <a:rPr lang="en-US" sz="2400" dirty="0" smtClean="0">
                <a:solidFill>
                  <a:schemeClr val="bg1"/>
                </a:solidFill>
              </a:rPr>
              <a:t>www.MentalHealthUSA.org</a:t>
            </a:r>
            <a:endParaRPr lang="en-US" sz="2400" dirty="0">
              <a:solidFill>
                <a:schemeClr val="bg1"/>
              </a:solidFill>
            </a:endParaRPr>
          </a:p>
        </p:txBody>
      </p:sp>
    </p:spTree>
    <p:extLst>
      <p:ext uri="{BB962C8B-B14F-4D97-AF65-F5344CB8AC3E}">
        <p14:creationId xmlns:p14="http://schemas.microsoft.com/office/powerpoint/2010/main" val="35092948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2036" y="2456221"/>
            <a:ext cx="5420010" cy="440177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 y="36871"/>
            <a:ext cx="9134475" cy="2419350"/>
          </a:xfrm>
          <a:prstGeom prst="rect">
            <a:avLst/>
          </a:prstGeom>
        </p:spPr>
      </p:pic>
      <p:sp>
        <p:nvSpPr>
          <p:cNvPr id="5" name="TextBox 4"/>
          <p:cNvSpPr txBox="1"/>
          <p:nvPr/>
        </p:nvSpPr>
        <p:spPr>
          <a:xfrm>
            <a:off x="125361" y="3364448"/>
            <a:ext cx="3539636" cy="2585323"/>
          </a:xfrm>
          <a:prstGeom prst="rect">
            <a:avLst/>
          </a:prstGeom>
          <a:noFill/>
        </p:spPr>
        <p:txBody>
          <a:bodyPr wrap="square" rtlCol="0">
            <a:spAutoFit/>
          </a:bodyPr>
          <a:lstStyle/>
          <a:p>
            <a:r>
              <a:rPr lang="en-US" sz="5400" i="1" dirty="0" smtClean="0">
                <a:latin typeface="Calibri" panose="020F0502020204030204" pitchFamily="34" charset="0"/>
                <a:cs typeface="Calibri" panose="020F0502020204030204" pitchFamily="34" charset="0"/>
              </a:rPr>
              <a:t>Hope, Healing, Restoration</a:t>
            </a:r>
            <a:endParaRPr lang="en-US" sz="5400" i="1" dirty="0">
              <a:latin typeface="Calibri" panose="020F0502020204030204" pitchFamily="34" charset="0"/>
              <a:cs typeface="Calibri" panose="020F0502020204030204" pitchFamily="34" charset="0"/>
            </a:endParaRPr>
          </a:p>
        </p:txBody>
      </p:sp>
      <p:sp>
        <p:nvSpPr>
          <p:cNvPr id="6" name="TextBox 5"/>
          <p:cNvSpPr txBox="1"/>
          <p:nvPr/>
        </p:nvSpPr>
        <p:spPr>
          <a:xfrm>
            <a:off x="0" y="2525835"/>
            <a:ext cx="3386120" cy="523220"/>
          </a:xfrm>
          <a:prstGeom prst="rect">
            <a:avLst/>
          </a:prstGeom>
          <a:noFill/>
        </p:spPr>
        <p:txBody>
          <a:bodyPr wrap="none" rtlCol="0">
            <a:spAutoFit/>
          </a:bodyPr>
          <a:lstStyle/>
          <a:p>
            <a:r>
              <a:rPr lang="en-US" sz="2800" u="sng" dirty="0" smtClean="0">
                <a:latin typeface="Calibri" panose="020F0502020204030204" pitchFamily="34" charset="0"/>
                <a:cs typeface="Calibri" panose="020F0502020204030204" pitchFamily="34" charset="0"/>
              </a:rPr>
              <a:t>Restoration Ministries</a:t>
            </a:r>
            <a:endParaRPr lang="en-US" sz="2800"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0942097"/>
      </p:ext>
    </p:extLst>
  </p:cSld>
  <p:clrMapOvr>
    <a:masterClrMapping/>
  </p:clrMapOvr>
  <mc:AlternateContent xmlns:mc="http://schemas.openxmlformats.org/markup-compatibility/2006" xmlns:p14="http://schemas.microsoft.com/office/powerpoint/2010/main">
    <mc:Choice Requires="p14">
      <p:transition spd="slow" p14:dur="2000" advTm="5265"/>
    </mc:Choice>
    <mc:Fallback xmlns="">
      <p:transition spd="slow" advTm="5265"/>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492045"/>
            <a:ext cx="8305800" cy="273921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“Neuropsychiatric </a:t>
            </a:r>
            <a:r>
              <a:rPr lang="en-US" sz="3600" dirty="0">
                <a:latin typeface="Arial" panose="020B0604020202020204" pitchFamily="34" charset="0"/>
                <a:cs typeface="Arial" panose="020B0604020202020204" pitchFamily="34" charset="0"/>
              </a:rPr>
              <a:t>disorders are among the </a:t>
            </a:r>
            <a:r>
              <a:rPr lang="en-US" sz="3600" u="sng" dirty="0" smtClean="0">
                <a:latin typeface="Arial" panose="020B0604020202020204" pitchFamily="34" charset="0"/>
                <a:cs typeface="Arial" panose="020B0604020202020204" pitchFamily="34" charset="0"/>
              </a:rPr>
              <a:t>most</a:t>
            </a:r>
            <a:r>
              <a:rPr lang="en-US" sz="3600" b="1" dirty="0" smtClean="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disabling of ALL illnesses including physical illnesses</a:t>
            </a:r>
            <a:r>
              <a:rPr lang="en-US" sz="3600" dirty="0" smtClean="0">
                <a:latin typeface="Arial" panose="020B0604020202020204" pitchFamily="34" charset="0"/>
                <a:cs typeface="Arial" panose="020B0604020202020204" pitchFamily="34" charset="0"/>
              </a:rPr>
              <a:t>.”</a:t>
            </a:r>
          </a:p>
          <a:p>
            <a:endParaRPr lang="en-US" sz="3200"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World Health Organization (WHO)</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7977792"/>
      </p:ext>
    </p:extLst>
  </p:cSld>
  <p:clrMapOvr>
    <a:masterClrMapping/>
  </p:clrMapOvr>
  <mc:AlternateContent xmlns:mc="http://schemas.openxmlformats.org/markup-compatibility/2006" xmlns:p14="http://schemas.microsoft.com/office/powerpoint/2010/main">
    <mc:Choice Requires="p14">
      <p:transition spd="slow" p14:dur="2000" advTm="8966"/>
    </mc:Choice>
    <mc:Fallback xmlns="">
      <p:transition spd="slow" advTm="8966"/>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52778735"/>
      </p:ext>
    </p:extLst>
  </p:cSld>
  <p:clrMapOvr>
    <a:masterClrMapping/>
  </p:clrMapOvr>
  <mc:AlternateContent xmlns:mc="http://schemas.openxmlformats.org/markup-compatibility/2006" xmlns:p14="http://schemas.microsoft.com/office/powerpoint/2010/main">
    <mc:Choice Requires="p14">
      <p:transition spd="slow" p14:dur="2000" advTm="17569"/>
    </mc:Choice>
    <mc:Fallback xmlns="">
      <p:transition spd="slow" advTm="17569"/>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79826897"/>
      </p:ext>
    </p:extLst>
  </p:cSld>
  <p:clrMapOvr>
    <a:masterClrMapping/>
  </p:clrMapOvr>
  <mc:AlternateContent xmlns:mc="http://schemas.openxmlformats.org/markup-compatibility/2006" xmlns:p14="http://schemas.microsoft.com/office/powerpoint/2010/main">
    <mc:Choice Requires="p14">
      <p:transition spd="slow" p14:dur="2000" advTm="8680"/>
    </mc:Choice>
    <mc:Fallback xmlns="">
      <p:transition spd="slow" advTm="868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3|4.3|4.2|4.1|3.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2063</TotalTime>
  <Words>1910</Words>
  <Application>Microsoft Office PowerPoint</Application>
  <PresentationFormat>On-screen Show (4:3)</PresentationFormat>
  <Paragraphs>413</Paragraphs>
  <Slides>62</Slides>
  <Notes>29</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Metro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Mental Health First Aid:  The Action Plan</vt:lpstr>
      <vt:lpstr>Depression &amp; Anxiety…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Risk Factors  for Depression &amp; Anxiety</vt:lpstr>
      <vt:lpstr>Risk Factors  for Depression &amp; Anxiety</vt:lpstr>
      <vt:lpstr>Mental Health First Aid:  The Action Plan</vt:lpstr>
      <vt:lpstr>Assess for Risk of Suicide or Harm</vt:lpstr>
      <vt:lpstr>Suicide Risk Assessment</vt:lpstr>
      <vt:lpstr>Warning Signs of Suicide</vt:lpstr>
      <vt:lpstr>Questions to Ask</vt:lpstr>
      <vt:lpstr>How to Talk with a Person Who Is Suicidal</vt:lpstr>
      <vt:lpstr>Keeping the Person Safe</vt:lpstr>
      <vt:lpstr>Mental Health First Aid:  The Action Plan</vt:lpstr>
      <vt:lpstr>SESSION 2</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Saviano</dc:creator>
  <cp:lastModifiedBy>Erica Saviano</cp:lastModifiedBy>
  <cp:revision>130</cp:revision>
  <dcterms:created xsi:type="dcterms:W3CDTF">2020-07-06T19:37:38Z</dcterms:created>
  <dcterms:modified xsi:type="dcterms:W3CDTF">2020-07-11T03:36:45Z</dcterms:modified>
</cp:coreProperties>
</file>